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81" r:id="rId12"/>
    <p:sldId id="278" r:id="rId13"/>
    <p:sldId id="277" r:id="rId14"/>
    <p:sldId id="280" r:id="rId16"/>
    <p:sldId id="267" r:id="rId17"/>
    <p:sldId id="270" r:id="rId18"/>
    <p:sldId id="279" r:id="rId19"/>
    <p:sldId id="271" r:id="rId20"/>
    <p:sldId id="272" r:id="rId21"/>
    <p:sldId id="274" r:id="rId22"/>
    <p:sldId id="27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624"/>
    <p:restoredTop sz="94697"/>
  </p:normalViewPr>
  <p:slideViewPr>
    <p:cSldViewPr snapToGrid="0" showGuides="1">
      <p:cViewPr varScale="1">
        <p:scale>
          <a:sx n="56" d="100"/>
          <a:sy n="56" d="100"/>
        </p:scale>
        <p:origin x="200" y="14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45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3437F-FB6A-A448-B4C6-2CA9ED51F09B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1BEB8-2F4E-2548-BA84-2D1ACC40D4C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01BEB8-2F4E-2548-BA84-2D1ACC40D4C5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01BEB8-2F4E-2548-BA84-2D1ACC40D4C5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01BEB8-2F4E-2548-BA84-2D1ACC40D4C5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01BEB8-2F4E-2548-BA84-2D1ACC40D4C5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1895-0531-544E-A33D-7FC8A13E4A2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135F-5CC7-A74A-9449-46EAB2680AF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1895-0531-544E-A33D-7FC8A13E4A2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135F-5CC7-A74A-9449-46EAB2680AF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1895-0531-544E-A33D-7FC8A13E4A2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135F-5CC7-A74A-9449-46EAB2680AF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1895-0531-544E-A33D-7FC8A13E4A2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135F-5CC7-A74A-9449-46EAB2680AF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1895-0531-544E-A33D-7FC8A13E4A2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135F-5CC7-A74A-9449-46EAB2680AF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1895-0531-544E-A33D-7FC8A13E4A2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135F-5CC7-A74A-9449-46EAB2680AF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1895-0531-544E-A33D-7FC8A13E4A26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135F-5CC7-A74A-9449-46EAB2680AF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1895-0531-544E-A33D-7FC8A13E4A26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135F-5CC7-A74A-9449-46EAB2680AF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1895-0531-544E-A33D-7FC8A13E4A26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135F-5CC7-A74A-9449-46EAB2680AF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1895-0531-544E-A33D-7FC8A13E4A2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135F-5CC7-A74A-9449-46EAB2680AF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1895-0531-544E-A33D-7FC8A13E4A2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2135F-5CC7-A74A-9449-46EAB2680AF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11895-0531-544E-A33D-7FC8A13E4A2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2135F-5CC7-A74A-9449-46EAB2680AF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263" y="1530918"/>
            <a:ext cx="11354765" cy="2387600"/>
          </a:xfrm>
        </p:spPr>
        <p:txBody>
          <a:bodyPr>
            <a:normAutofit/>
          </a:bodyPr>
          <a:lstStyle/>
          <a:p>
            <a:r>
              <a:rPr lang="en-US" dirty="0"/>
              <a:t>Propositions for FDSN and Marine Seismology Standards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1670" y="4010593"/>
            <a:ext cx="11062447" cy="2387600"/>
          </a:xfrm>
        </p:spPr>
        <p:txBody>
          <a:bodyPr>
            <a:normAutofit fontScale="92500"/>
          </a:bodyPr>
          <a:lstStyle/>
          <a:p>
            <a:r>
              <a:rPr lang="en-US" sz="2600" b="1" dirty="0"/>
              <a:t>The FDSN WG5 Action Group on Marine Seismology Metadata and Data Standards*</a:t>
            </a:r>
            <a:endParaRPr lang="en-US" sz="2600" b="1" dirty="0"/>
          </a:p>
          <a:p>
            <a:r>
              <a:rPr lang="en-US" sz="2200" dirty="0"/>
              <a:t>*Wayne C. Crawford</a:t>
            </a:r>
            <a:r>
              <a:rPr lang="en-US" sz="2200" baseline="30000" dirty="0"/>
              <a:t>1</a:t>
            </a:r>
            <a:r>
              <a:rPr lang="en-US" sz="2200" dirty="0"/>
              <a:t>, Kasey Aderhold</a:t>
            </a:r>
            <a:r>
              <a:rPr lang="en-US" sz="2200" baseline="30000" dirty="0"/>
              <a:t>2</a:t>
            </a:r>
            <a:r>
              <a:rPr lang="en-US" sz="2200" dirty="0"/>
              <a:t>, </a:t>
            </a:r>
            <a:r>
              <a:rPr lang="en-US" sz="2200" dirty="0" err="1"/>
              <a:t>Yinshuang</a:t>
            </a:r>
            <a:r>
              <a:rPr lang="en-US" sz="2200" dirty="0"/>
              <a:t> Ai</a:t>
            </a:r>
            <a:r>
              <a:rPr lang="en-US" sz="2200" baseline="30000" dirty="0"/>
              <a:t>3</a:t>
            </a:r>
            <a:r>
              <a:rPr lang="en-US" sz="2200" dirty="0"/>
              <a:t>, Jerry Carter</a:t>
            </a:r>
            <a:r>
              <a:rPr lang="en-US" sz="2200" baseline="30000" dirty="0"/>
              <a:t>2</a:t>
            </a:r>
            <a:r>
              <a:rPr lang="en-US" sz="2200" dirty="0"/>
              <a:t>, John A Collins</a:t>
            </a:r>
            <a:r>
              <a:rPr lang="en-US" sz="2200" baseline="30000" dirty="0"/>
              <a:t>4</a:t>
            </a:r>
            <a:r>
              <a:rPr lang="en-US" sz="2200" dirty="0"/>
              <a:t>, Carlos Jorge Corela</a:t>
            </a:r>
            <a:r>
              <a:rPr lang="en-US" sz="2200" baseline="30000" dirty="0"/>
              <a:t>5</a:t>
            </a:r>
            <a:r>
              <a:rPr lang="en-US" sz="2200" dirty="0"/>
              <a:t>, Susanne Hemmleb</a:t>
            </a:r>
            <a:r>
              <a:rPr lang="en-US" sz="2200" baseline="30000" dirty="0"/>
              <a:t>6</a:t>
            </a:r>
            <a:r>
              <a:rPr lang="en-US" sz="2200" dirty="0"/>
              <a:t>, </a:t>
            </a:r>
            <a:r>
              <a:rPr lang="en-US" sz="2200" dirty="0" err="1"/>
              <a:t>Takehi</a:t>
            </a:r>
            <a:r>
              <a:rPr lang="en-US" sz="2200" dirty="0"/>
              <a:t> Isse</a:t>
            </a:r>
            <a:r>
              <a:rPr lang="en-US" sz="2200" baseline="30000" dirty="0"/>
              <a:t>7</a:t>
            </a:r>
            <a:r>
              <a:rPr lang="en-US" sz="2200" dirty="0"/>
              <a:t>, Joel D. Simon</a:t>
            </a:r>
            <a:r>
              <a:rPr lang="en-US" sz="2200" baseline="30000" dirty="0"/>
              <a:t>8</a:t>
            </a:r>
            <a:r>
              <a:rPr lang="en-US" sz="2200" dirty="0"/>
              <a:t>, Maria Tsekhmistrenko</a:t>
            </a:r>
            <a:r>
              <a:rPr lang="en-US" sz="2200" baseline="30000" dirty="0"/>
              <a:t>9</a:t>
            </a:r>
            <a:endParaRPr lang="en-US" sz="2200" baseline="30000" dirty="0"/>
          </a:p>
          <a:p>
            <a:endParaRPr lang="en-US" dirty="0"/>
          </a:p>
          <a:p>
            <a:r>
              <a:rPr lang="en-US" sz="1700" baseline="30000" dirty="0"/>
              <a:t>1</a:t>
            </a:r>
            <a:r>
              <a:rPr lang="en-US" sz="1700" dirty="0"/>
              <a:t>IPGP, CNRS &amp; Univ. Paris </a:t>
            </a:r>
            <a:r>
              <a:rPr lang="en-US" sz="1700" dirty="0" err="1"/>
              <a:t>Cité</a:t>
            </a:r>
            <a:r>
              <a:rPr lang="en-US" sz="1700" dirty="0"/>
              <a:t>; </a:t>
            </a:r>
            <a:r>
              <a:rPr lang="en-US" sz="1700" baseline="30000" dirty="0"/>
              <a:t>2</a:t>
            </a:r>
            <a:r>
              <a:rPr lang="en-US" sz="1700" dirty="0"/>
              <a:t>Earthscope Consortium; </a:t>
            </a:r>
            <a:r>
              <a:rPr lang="en-US" sz="1700" baseline="30000" dirty="0"/>
              <a:t>3</a:t>
            </a:r>
            <a:r>
              <a:rPr lang="en-US" sz="1700" dirty="0"/>
              <a:t>Inst Geol. &amp; </a:t>
            </a:r>
            <a:r>
              <a:rPr lang="en-US" sz="1700" dirty="0" err="1"/>
              <a:t>Geophys</a:t>
            </a:r>
            <a:r>
              <a:rPr lang="en-US" sz="1700" dirty="0"/>
              <a:t>., Chinese Acad. Of Sci.; </a:t>
            </a:r>
            <a:r>
              <a:rPr lang="en-US" sz="1700" baseline="30000" dirty="0"/>
              <a:t>4</a:t>
            </a:r>
            <a:r>
              <a:rPr lang="en-US" sz="1700" dirty="0"/>
              <a:t>Woods Hole Oceanographic Inst.; </a:t>
            </a:r>
            <a:r>
              <a:rPr lang="en-US" sz="1700" baseline="30000" dirty="0"/>
              <a:t>5</a:t>
            </a:r>
            <a:r>
              <a:rPr lang="en-US" sz="1700" dirty="0"/>
              <a:t>Inst. Dom Luiz, Fac. </a:t>
            </a:r>
            <a:r>
              <a:rPr lang="en-US" sz="1700" dirty="0" err="1"/>
              <a:t>Ciencias</a:t>
            </a:r>
            <a:r>
              <a:rPr lang="en-US" sz="1700" dirty="0"/>
              <a:t> da Univ. </a:t>
            </a:r>
            <a:r>
              <a:rPr lang="en-US" sz="1700" dirty="0" err="1"/>
              <a:t>Lisboa</a:t>
            </a:r>
            <a:r>
              <a:rPr lang="en-US" sz="1700" dirty="0"/>
              <a:t>; </a:t>
            </a:r>
            <a:r>
              <a:rPr lang="en-US" sz="1700" baseline="30000" dirty="0"/>
              <a:t>6</a:t>
            </a:r>
            <a:r>
              <a:rPr lang="en-US" sz="1700" dirty="0"/>
              <a:t>Helmholtz Centre </a:t>
            </a:r>
            <a:r>
              <a:rPr lang="en-US" sz="1700" dirty="0" err="1"/>
              <a:t>Postdam</a:t>
            </a:r>
            <a:r>
              <a:rPr lang="en-US" sz="1700" dirty="0"/>
              <a:t> GFZ German Research Center for </a:t>
            </a:r>
            <a:r>
              <a:rPr lang="en-US" sz="1700" dirty="0" err="1"/>
              <a:t>Geosci</a:t>
            </a:r>
            <a:r>
              <a:rPr lang="en-US" sz="1700" dirty="0"/>
              <a:t>.; </a:t>
            </a:r>
            <a:r>
              <a:rPr lang="en-US" sz="1700" baseline="30000" dirty="0"/>
              <a:t>7</a:t>
            </a:r>
            <a:r>
              <a:rPr lang="en-US" sz="1700" dirty="0"/>
              <a:t>Univ. Tokyo; </a:t>
            </a:r>
            <a:r>
              <a:rPr lang="en-US" sz="1700" baseline="30000" dirty="0"/>
              <a:t>8</a:t>
            </a:r>
            <a:r>
              <a:rPr lang="en-US" sz="1700" dirty="0"/>
              <a:t>Princeton Univ.; </a:t>
            </a:r>
            <a:r>
              <a:rPr lang="en-US" sz="1700" baseline="30000" dirty="0"/>
              <a:t>9</a:t>
            </a:r>
            <a:r>
              <a:rPr lang="en-US" sz="1700" dirty="0"/>
              <a:t>Univ. College London</a:t>
            </a:r>
            <a:endParaRPr lang="en-US" sz="17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22441" y="378218"/>
            <a:ext cx="3366407" cy="164392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Proposal: </a:t>
            </a:r>
            <a:r>
              <a:rPr lang="en-US" dirty="0" err="1"/>
              <a:t>StationXML</a:t>
            </a:r>
            <a:r>
              <a:rPr lang="en-US" dirty="0"/>
              <a:t> 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en-US" b="1" dirty="0"/>
              <a:t>Documentation</a:t>
            </a:r>
            <a:endParaRPr lang="en-US" dirty="0"/>
          </a:p>
          <a:p>
            <a:pPr lvl="1"/>
            <a:r>
              <a:rPr lang="en-US" dirty="0"/>
              <a:t>Add a pressure sensor to the </a:t>
            </a:r>
            <a:r>
              <a:rPr lang="en-US" dirty="0" err="1"/>
              <a:t>StationXML</a:t>
            </a:r>
            <a:r>
              <a:rPr lang="en-US" dirty="0"/>
              <a:t> Response Examples</a:t>
            </a:r>
            <a:endParaRPr lang="en-US" dirty="0"/>
          </a:p>
          <a:p>
            <a:pPr lvl="2"/>
            <a:r>
              <a:rPr lang="en-US" dirty="0"/>
              <a:t>Hydrophone</a:t>
            </a:r>
            <a:endParaRPr lang="en-US" dirty="0"/>
          </a:p>
          <a:p>
            <a:pPr lvl="2"/>
            <a:r>
              <a:rPr lang="en-US" dirty="0"/>
              <a:t>Also Differential and Absolute Pressure Gauges?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Proposal?: </a:t>
            </a:r>
            <a:r>
              <a:rPr lang="en-US" dirty="0" err="1"/>
              <a:t>miniSEED</a:t>
            </a:r>
            <a:r>
              <a:rPr lang="en-US" dirty="0"/>
              <a:t> 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Is there a way to specify when data is good or bad?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Existing fields?</a:t>
            </a:r>
            <a:endParaRPr lang="en-US" dirty="0">
              <a:solidFill>
                <a:srgbClr val="FF0000"/>
              </a:solidFill>
            </a:endParaRPr>
          </a:p>
          <a:p>
            <a:pPr lvl="2"/>
            <a:r>
              <a:rPr lang="en-US" dirty="0">
                <a:solidFill>
                  <a:srgbClr val="FF0000"/>
                </a:solidFill>
              </a:rPr>
              <a:t>miniSEED2 : Field 14 byte 1 = 1 (“Amplifier saturation detected”)?</a:t>
            </a:r>
            <a:endParaRPr lang="en-US" dirty="0">
              <a:solidFill>
                <a:srgbClr val="FF0000"/>
              </a:solidFill>
            </a:endParaRPr>
          </a:p>
          <a:p>
            <a:pPr lvl="2"/>
            <a:r>
              <a:rPr lang="en-US" dirty="0">
                <a:solidFill>
                  <a:srgbClr val="FF0000"/>
                </a:solidFill>
              </a:rPr>
              <a:t>miniSEED3:  {‘FDSN’: {“Flags”: {“</a:t>
            </a:r>
            <a:r>
              <a:rPr lang="en-US" dirty="0" err="1">
                <a:solidFill>
                  <a:srgbClr val="FF0000"/>
                </a:solidFill>
              </a:rPr>
              <a:t>MassPositionOffscale</a:t>
            </a:r>
            <a:r>
              <a:rPr lang="en-US" dirty="0">
                <a:solidFill>
                  <a:srgbClr val="FF0000"/>
                </a:solidFill>
              </a:rPr>
              <a:t>”: true}}}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New miniSEED3 field?</a:t>
            </a:r>
            <a:endParaRPr lang="en-US" dirty="0">
              <a:solidFill>
                <a:srgbClr val="FF0000"/>
              </a:solidFill>
            </a:endParaRPr>
          </a:p>
          <a:p>
            <a:pPr lvl="2"/>
            <a:r>
              <a:rPr lang="en-US" dirty="0">
                <a:solidFill>
                  <a:srgbClr val="FF0000"/>
                </a:solidFill>
              </a:rPr>
              <a:t>{‘</a:t>
            </a:r>
            <a:r>
              <a:rPr lang="en-US" dirty="0" err="1">
                <a:solidFill>
                  <a:srgbClr val="FF0000"/>
                </a:solidFill>
              </a:rPr>
              <a:t>DataBad</a:t>
            </a:r>
            <a:r>
              <a:rPr lang="en-US" dirty="0">
                <a:solidFill>
                  <a:srgbClr val="FF0000"/>
                </a:solidFill>
              </a:rPr>
              <a:t>’: true}?</a:t>
            </a:r>
            <a:endParaRPr lang="en-US" dirty="0">
              <a:solidFill>
                <a:srgbClr val="FF0000"/>
              </a:solidFill>
            </a:endParaRPr>
          </a:p>
          <a:p>
            <a:endParaRPr lang="en-US" sz="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1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Marine Documentation: </a:t>
            </a:r>
            <a:r>
              <a:rPr lang="en-US" dirty="0" err="1"/>
              <a:t>miniSEED</a:t>
            </a:r>
            <a:r>
              <a:rPr lang="en-US" dirty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</a:t>
            </a:r>
            <a:r>
              <a:rPr lang="en-US" dirty="0" err="1"/>
              <a:t>msmod</a:t>
            </a:r>
            <a:r>
              <a:rPr lang="en-US" dirty="0"/>
              <a:t> for leap second correction</a:t>
            </a:r>
            <a:endParaRPr lang="en-US" dirty="0"/>
          </a:p>
          <a:p>
            <a:pPr lvl="1"/>
            <a:r>
              <a:rPr lang="en-US" dirty="0"/>
              <a:t>Can it handle incorrect leap second position?</a:t>
            </a:r>
            <a:endParaRPr lang="en-US" dirty="0"/>
          </a:p>
          <a:p>
            <a:r>
              <a:rPr lang="en-US" dirty="0"/>
              <a:t>Using FDSN/Recenter/Sequence/{</a:t>
            </a:r>
            <a:r>
              <a:rPr lang="en-US" dirty="0" err="1"/>
              <a:t>BeginTime</a:t>
            </a:r>
            <a:r>
              <a:rPr lang="en-US" dirty="0"/>
              <a:t>, </a:t>
            </a:r>
            <a:r>
              <a:rPr lang="en-US" dirty="0" err="1"/>
              <a:t>EndTime</a:t>
            </a:r>
            <a:r>
              <a:rPr lang="en-US" dirty="0"/>
              <a:t>} for relevels (Type=“Gimbal”) and mass centers  (Type=“Mass”)</a:t>
            </a:r>
            <a:endParaRPr lang="en-US" dirty="0"/>
          </a:p>
          <a:p>
            <a:pPr lvl="1"/>
            <a:r>
              <a:rPr lang="en-US" dirty="0"/>
              <a:t>Including shell/Python example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Marine Documentation: source </a:t>
            </a:r>
            <a:r>
              <a:rPr lang="en-US" dirty="0" err="1"/>
              <a:t>identifers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proposed documentation changes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Marine Documentation: </a:t>
            </a:r>
            <a:r>
              <a:rPr lang="en-US" dirty="0" err="1"/>
              <a:t>StationXML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Positions and Orientation</a:t>
            </a:r>
            <a:endParaRPr lang="en-US" dirty="0"/>
          </a:p>
          <a:p>
            <a:pPr lvl="1"/>
            <a:r>
              <a:rPr lang="en-US" b="1" u="sng" dirty="0"/>
              <a:t>Recommend </a:t>
            </a:r>
            <a:r>
              <a:rPr lang="en-US" dirty="0"/>
              <a:t>setting the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plusError</a:t>
            </a:r>
            <a:r>
              <a:rPr lang="en-US" dirty="0"/>
              <a:t>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minusError</a:t>
            </a:r>
            <a:r>
              <a:rPr lang="en-US" dirty="0"/>
              <a:t> and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measurementMethod</a:t>
            </a:r>
            <a:r>
              <a:rPr lang="en-US" dirty="0"/>
              <a:t> sub-elements to specify uncertainties in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Latitude</a:t>
            </a:r>
            <a:r>
              <a:rPr lang="en-US" dirty="0"/>
              <a:t>,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Longitude, Elevation, Dip </a:t>
            </a:r>
            <a:r>
              <a:rPr lang="en-US" dirty="0"/>
              <a:t>and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Azimuth,</a:t>
            </a:r>
            <a:r>
              <a:rPr lang="en-US" dirty="0"/>
              <a:t> and how these values were estimated.</a:t>
            </a:r>
            <a:endParaRPr lang="en-US" dirty="0"/>
          </a:p>
          <a:p>
            <a:r>
              <a:rPr lang="en-US" dirty="0"/>
              <a:t>Deployments in lakes</a:t>
            </a:r>
            <a:endParaRPr lang="en-US" dirty="0"/>
          </a:p>
          <a:p>
            <a:pPr lvl="1"/>
            <a:r>
              <a:rPr lang="en-US" b="1" u="sng" dirty="0"/>
              <a:t>Remind</a:t>
            </a:r>
            <a:r>
              <a:rPr lang="en-US" dirty="0"/>
              <a:t> that the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WaterLevel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&gt; </a:t>
            </a:r>
            <a:r>
              <a:rPr lang="en-US" dirty="0"/>
              <a:t>element should be set to the elevation of the lake surface</a:t>
            </a:r>
            <a:endParaRPr lang="en-US" dirty="0"/>
          </a:p>
          <a:p>
            <a:r>
              <a:rPr lang="en-US" dirty="0"/>
              <a:t>Data completeness</a:t>
            </a:r>
            <a:endParaRPr lang="en-US" dirty="0"/>
          </a:p>
          <a:p>
            <a:pPr lvl="1"/>
            <a:r>
              <a:rPr lang="en-US" b="1" u="sng" dirty="0">
                <a:solidFill>
                  <a:srgbClr val="FF0000"/>
                </a:solidFill>
              </a:rPr>
              <a:t>We recommend </a:t>
            </a:r>
            <a:r>
              <a:rPr lang="en-US" dirty="0">
                <a:solidFill>
                  <a:srgbClr val="FF0000"/>
                </a:solidFill>
              </a:rPr>
              <a:t>keeping all of the recorded data, including "noisy" or "bad".</a:t>
            </a:r>
            <a:endParaRPr lang="en-US" dirty="0">
              <a:solidFill>
                <a:srgbClr val="FF0000"/>
              </a:solidFill>
            </a:endParaRPr>
          </a:p>
          <a:p>
            <a:pPr lvl="2"/>
            <a:r>
              <a:rPr lang="en-US" dirty="0">
                <a:solidFill>
                  <a:srgbClr val="FF0000"/>
                </a:solidFill>
              </a:rPr>
              <a:t>Only if we can indicate bounds of good data?</a:t>
            </a:r>
            <a:endParaRPr lang="en-US" dirty="0">
              <a:solidFill>
                <a:srgbClr val="FF0000"/>
              </a:solidFill>
            </a:endParaRPr>
          </a:p>
          <a:p>
            <a:pPr lvl="3"/>
            <a:r>
              <a:rPr lang="en-US" b="1" dirty="0">
                <a:solidFill>
                  <a:srgbClr val="008000"/>
                </a:solidFill>
                <a:effectLst/>
              </a:rPr>
              <a:t>miniSEED3</a:t>
            </a:r>
            <a:endParaRPr lang="en-US" b="1" dirty="0">
              <a:solidFill>
                <a:srgbClr val="008000"/>
              </a:solidFill>
              <a:effectLst/>
            </a:endParaRPr>
          </a:p>
          <a:p>
            <a:pPr lvl="4"/>
            <a:r>
              <a:rPr lang="en-US" b="1" dirty="0">
                <a:solidFill>
                  <a:srgbClr val="008000"/>
                </a:solidFill>
                <a:effectLst/>
              </a:rPr>
              <a:t>{“FDSN”:{Flags:{"</a:t>
            </a:r>
            <a:r>
              <a:rPr lang="en-US" b="1" dirty="0" err="1">
                <a:solidFill>
                  <a:srgbClr val="008000"/>
                </a:solidFill>
                <a:effectLst/>
              </a:rPr>
              <a:t>MassPositionOffscale</a:t>
            </a:r>
            <a:r>
              <a:rPr lang="en-US" b="1" dirty="0">
                <a:solidFill>
                  <a:srgbClr val="008000"/>
                </a:solidFill>
                <a:effectLst/>
              </a:rPr>
              <a:t>"</a:t>
            </a:r>
            <a:r>
              <a:rPr lang="en-US" dirty="0">
                <a:effectLst/>
              </a:rPr>
              <a:t>:</a:t>
            </a:r>
            <a:r>
              <a:rPr lang="en-US" dirty="0">
                <a:solidFill>
                  <a:srgbClr val="BBBBBB"/>
                </a:solidFill>
                <a:effectLst/>
              </a:rPr>
              <a:t> </a:t>
            </a:r>
            <a:r>
              <a:rPr lang="en-US" b="1" dirty="0">
                <a:solidFill>
                  <a:srgbClr val="008000"/>
                </a:solidFill>
                <a:effectLst/>
              </a:rPr>
              <a:t>true</a:t>
            </a:r>
            <a:r>
              <a:rPr lang="en-US" b="1" dirty="0">
                <a:solidFill>
                  <a:srgbClr val="008000"/>
                </a:solidFill>
              </a:rPr>
              <a:t>}}}?</a:t>
            </a:r>
            <a:endParaRPr lang="en-US" b="1" dirty="0">
              <a:solidFill>
                <a:srgbClr val="008000"/>
              </a:solidFill>
            </a:endParaRPr>
          </a:p>
          <a:p>
            <a:pPr lvl="4"/>
            <a:r>
              <a:rPr lang="en-US" dirty="0">
                <a:solidFill>
                  <a:srgbClr val="FF0000"/>
                </a:solidFill>
              </a:rPr>
              <a:t>{“</a:t>
            </a:r>
            <a:r>
              <a:rPr lang="en-US" dirty="0" err="1">
                <a:solidFill>
                  <a:srgbClr val="FF0000"/>
                </a:solidFill>
              </a:rPr>
              <a:t>QualityControl</a:t>
            </a:r>
            <a:r>
              <a:rPr lang="en-US" dirty="0">
                <a:solidFill>
                  <a:srgbClr val="FF0000"/>
                </a:solidFill>
              </a:rPr>
              <a:t>”:{“</a:t>
            </a:r>
            <a:r>
              <a:rPr lang="en-US" dirty="0" err="1">
                <a:solidFill>
                  <a:srgbClr val="FF0000"/>
                </a:solidFill>
              </a:rPr>
              <a:t>BadData</a:t>
            </a:r>
            <a:r>
              <a:rPr lang="en-US" dirty="0">
                <a:solidFill>
                  <a:srgbClr val="FF0000"/>
                </a:solidFill>
              </a:rPr>
              <a:t>”:true}}?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Response Examples</a:t>
            </a:r>
            <a:endParaRPr lang="en-US" dirty="0"/>
          </a:p>
          <a:p>
            <a:pPr lvl="1"/>
            <a:r>
              <a:rPr lang="en-US" dirty="0"/>
              <a:t>Of any pressure sensor (hydrophone, differential pressure gauge, absolute pressure gauge) not added to </a:t>
            </a:r>
            <a:r>
              <a:rPr lang="en-US" dirty="0" err="1"/>
              <a:t>StationXML</a:t>
            </a:r>
            <a:r>
              <a:rPr lang="en-US" dirty="0"/>
              <a:t> Response Examples documentation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>
          <a:xfrm>
            <a:off x="838200" y="1644015"/>
            <a:ext cx="10515600" cy="4848860"/>
          </a:xfrm>
        </p:spPr>
        <p:txBody>
          <a:bodyPr>
            <a:normAutofit/>
          </a:bodyPr>
          <a:lstStyle/>
          <a:p>
            <a:r>
              <a:rPr lang="en-US" dirty="0"/>
              <a:t>The correction is the seconds to add to the original time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Marine Documentation: distinguishing clock correction levels in </a:t>
            </a:r>
            <a:r>
              <a:rPr lang="en-US" dirty="0" err="1"/>
              <a:t>miniSEED</a:t>
            </a:r>
            <a:r>
              <a:rPr lang="en-US" dirty="0"/>
              <a:t> DATA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2136905"/>
          <a:ext cx="10515600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0294"/>
                <a:gridCol w="4124527"/>
                <a:gridCol w="3960779"/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miniSEED2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miniSEED3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NOT CLOCK CORRECTED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Quality flag = ‘D’</a:t>
                      </a:r>
                      <a:endParaRPr lang="en-US" dirty="0"/>
                    </a:p>
                    <a:p>
                      <a:r>
                        <a:rPr lang="en-US" dirty="0"/>
                        <a:t>Field 12 bit 1 = 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Root/FDSN/</a:t>
                      </a:r>
                      <a:r>
                        <a:rPr lang="en-US" dirty="0" err="1"/>
                        <a:t>DataQuality</a:t>
                      </a:r>
                      <a:r>
                        <a:rPr lang="en-US" dirty="0"/>
                        <a:t> = ‘D’</a:t>
                      </a:r>
                      <a:endParaRPr lang="en-US" dirty="0"/>
                    </a:p>
                    <a:p>
                      <a:r>
                        <a:rPr lang="en-US" dirty="0"/>
                        <a:t>-or- </a:t>
                      </a:r>
                      <a:r>
                        <a:rPr lang="en-US" dirty="0" err="1"/>
                        <a:t>DataPublicationVersion</a:t>
                      </a:r>
                      <a:r>
                        <a:rPr lang="en-US" dirty="0"/>
                        <a:t>=1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CLOCK CORRECTED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Quality flag = ‘Q’</a:t>
                      </a:r>
                      <a:endParaRPr lang="en-US" dirty="0"/>
                    </a:p>
                    <a:p>
                      <a:r>
                        <a:rPr lang="en-US" dirty="0"/>
                        <a:t>Field 16 = correction in 0.00001s</a:t>
                      </a:r>
                      <a:endParaRPr lang="en-US" dirty="0"/>
                    </a:p>
                    <a:p>
                      <a:r>
                        <a:rPr lang="en-US" dirty="0"/>
                        <a:t>Field 12, bit 1 =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Root/FDSN/</a:t>
                      </a:r>
                      <a:r>
                        <a:rPr lang="en-US" dirty="0" err="1"/>
                        <a:t>DataQuality</a:t>
                      </a:r>
                      <a:r>
                        <a:rPr lang="en-US" dirty="0"/>
                        <a:t> = ‘Q’</a:t>
                      </a:r>
                      <a:endParaRPr lang="en-US" dirty="0"/>
                    </a:p>
                    <a:p>
                      <a:r>
                        <a:rPr lang="en-US" dirty="0"/>
                        <a:t>-or- </a:t>
                      </a:r>
                      <a:r>
                        <a:rPr lang="en-US" dirty="0" err="1"/>
                        <a:t>DataPublicationVersion</a:t>
                      </a:r>
                      <a:r>
                        <a:rPr lang="en-US" dirty="0"/>
                        <a:t>=2+</a:t>
                      </a:r>
                      <a:endParaRPr lang="en-US" dirty="0"/>
                    </a:p>
                    <a:p>
                      <a:r>
                        <a:rPr lang="en-US" dirty="0"/>
                        <a:t>Root/Time/Correction – correction in 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Unmeasured drift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Quality flag = ‘D’</a:t>
                      </a:r>
                      <a:endParaRPr lang="en-US" dirty="0"/>
                    </a:p>
                    <a:p>
                      <a:r>
                        <a:rPr lang="en-US" dirty="0"/>
                        <a:t>Field 14, bit 7 = 1</a:t>
                      </a:r>
                      <a:endParaRPr lang="en-US" dirty="0"/>
                    </a:p>
                    <a:p>
                      <a:r>
                        <a:rPr lang="en-US" dirty="0" err="1"/>
                        <a:t>Blockette</a:t>
                      </a:r>
                      <a:r>
                        <a:rPr lang="en-US" dirty="0"/>
                        <a:t> 500, field 10 = “unmeasured clock drift, expected order = 10^-XX”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dirty="0"/>
                        <a:t>Root/FDSN/</a:t>
                      </a:r>
                      <a:r>
                        <a:rPr lang="en-US" dirty="0" err="1"/>
                        <a:t>DataQuality</a:t>
                      </a:r>
                      <a:r>
                        <a:rPr lang="en-US" dirty="0"/>
                        <a:t> = ‘D’</a:t>
                      </a:r>
                      <a:endParaRPr lang="en-US" dirty="0"/>
                    </a:p>
                    <a:p>
                      <a:r>
                        <a:rPr lang="en-US" dirty="0"/>
                        <a:t>?????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Marine Documentation: distinguishing clock correction levels in </a:t>
            </a:r>
            <a:r>
              <a:rPr lang="en-US" dirty="0" err="1"/>
              <a:t>miniSEED</a:t>
            </a:r>
            <a:r>
              <a:rPr lang="en-US" dirty="0"/>
              <a:t> DATA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RESAMPLED data </a:t>
            </a:r>
            <a:endParaRPr lang="en-US" sz="2800" kern="1200" dirty="0">
              <a:solidFill>
                <a:schemeClr val="tx1"/>
              </a:solidFill>
              <a:effectLst/>
            </a:endParaRPr>
          </a:p>
          <a:p>
            <a:pPr lvl="1"/>
            <a:r>
              <a:rPr lang="en-US" dirty="0"/>
              <a:t>N</a:t>
            </a:r>
            <a:r>
              <a:rPr lang="en-US" kern="1200" dirty="0">
                <a:solidFill>
                  <a:schemeClr val="tx1"/>
                </a:solidFill>
                <a:effectLst/>
              </a:rPr>
              <a:t>eeds another channel code to specify modified data (none currently in Source Identifiers)</a:t>
            </a:r>
            <a:endParaRPr lang="en-US" kern="1200" dirty="0">
              <a:solidFill>
                <a:schemeClr val="tx1"/>
              </a:solidFill>
              <a:effectLst/>
            </a:endParaRPr>
          </a:p>
          <a:p>
            <a:pPr lvl="1"/>
            <a:r>
              <a:rPr lang="en-US" dirty="0"/>
              <a:t>Or use extra header, as suggested in miniSEED3 “Data publication version” description:</a:t>
            </a:r>
            <a:endParaRPr lang="en-US" dirty="0"/>
          </a:p>
          <a:p>
            <a:pPr lvl="2"/>
            <a:r>
              <a:rPr lang="en-US" kern="1200" dirty="0">
                <a:solidFill>
                  <a:schemeClr val="tx1"/>
                </a:solidFill>
                <a:effectLst/>
              </a:rPr>
              <a:t>{“</a:t>
            </a:r>
            <a:r>
              <a:rPr lang="en-US" kern="1200" dirty="0" err="1">
                <a:solidFill>
                  <a:schemeClr val="tx1"/>
                </a:solidFill>
                <a:effectLst/>
              </a:rPr>
              <a:t>ResampledData</a:t>
            </a:r>
            <a:r>
              <a:rPr lang="en-US" kern="1200" dirty="0">
                <a:solidFill>
                  <a:schemeClr val="tx1"/>
                </a:solidFill>
                <a:effectLst/>
              </a:rPr>
              <a:t>”: true}?</a:t>
            </a:r>
            <a:endParaRPr lang="en-US" kern="1200" dirty="0">
              <a:solidFill>
                <a:schemeClr val="tx1"/>
              </a:solidFill>
              <a:effectLst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Marine </a:t>
            </a:r>
            <a:r>
              <a:rPr lang="en-US" dirty="0" err="1"/>
              <a:t>Documention</a:t>
            </a:r>
            <a:r>
              <a:rPr lang="en-US" dirty="0"/>
              <a:t>: Other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Remind that if CLOCK CORRECTED and NOT CLOCK CORRECTED are provided in SDS format, they must be in the same file</a:t>
            </a:r>
            <a:endParaRPr lang="en-US" dirty="0"/>
          </a:p>
          <a:p>
            <a:r>
              <a:rPr lang="en-US" dirty="0"/>
              <a:t>Recommend providing CLOCK CORRECTED</a:t>
            </a:r>
            <a:endParaRPr lang="en-US" dirty="0"/>
          </a:p>
          <a:p>
            <a:r>
              <a:rPr lang="en-US" dirty="0"/>
              <a:t>Order in which to perform leap second and clock drift corrections</a:t>
            </a:r>
            <a:endParaRPr lang="en-US" dirty="0"/>
          </a:p>
          <a:p>
            <a:r>
              <a:rPr lang="en-US" dirty="0"/>
              <a:t>How to request additions to </a:t>
            </a:r>
            <a:r>
              <a:rPr lang="en-US" dirty="0" err="1"/>
              <a:t>StationXML</a:t>
            </a:r>
            <a:endParaRPr lang="en-US" dirty="0"/>
          </a:p>
          <a:p>
            <a:r>
              <a:rPr lang="en-US" dirty="0"/>
              <a:t>New </a:t>
            </a:r>
            <a:r>
              <a:rPr lang="en-US" dirty="0" err="1"/>
              <a:t>msmod</a:t>
            </a:r>
            <a:r>
              <a:rPr lang="en-US" dirty="0"/>
              <a:t> versions: drift correction and </a:t>
            </a:r>
            <a:r>
              <a:rPr lang="en-US" dirty="0" err="1"/>
              <a:t>leapsecond</a:t>
            </a:r>
            <a:r>
              <a:rPr lang="en-US" dirty="0"/>
              <a:t> addition/correction</a:t>
            </a:r>
            <a:endParaRPr lang="en-US" dirty="0"/>
          </a:p>
          <a:p>
            <a:r>
              <a:rPr lang="en-US" dirty="0"/>
              <a:t>Saving processing steps information (Provenance/Reproducibility)</a:t>
            </a:r>
            <a:endParaRPr lang="en-US" dirty="0"/>
          </a:p>
          <a:p>
            <a:r>
              <a:rPr lang="en-US" dirty="0"/>
              <a:t>Station names for repeated deployments</a:t>
            </a:r>
            <a:endParaRPr lang="en-US" dirty="0"/>
          </a:p>
          <a:p>
            <a:r>
              <a:rPr lang="en-US" dirty="0"/>
              <a:t>Geophone wiring and polarity</a:t>
            </a:r>
            <a:endParaRPr lang="en-US" dirty="0"/>
          </a:p>
          <a:p>
            <a:r>
              <a:rPr lang="en-US" dirty="0"/>
              <a:t>Set miniSEED3 sampling rate to exact value (</a:t>
            </a:r>
            <a:r>
              <a:rPr lang="en-US" dirty="0" err="1"/>
              <a:t>msmod</a:t>
            </a:r>
            <a:r>
              <a:rPr lang="en-US" dirty="0"/>
              <a:t> capability)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Dataloggers that correct leap seconds</a:t>
            </a:r>
            <a:endParaRPr lang="en-US" dirty="0"/>
          </a:p>
          <a:p>
            <a:r>
              <a:rPr lang="en-US" dirty="0"/>
              <a:t>Dataloggers that output </a:t>
            </a:r>
            <a:r>
              <a:rPr lang="en-US" dirty="0" err="1"/>
              <a:t>StationXML</a:t>
            </a:r>
            <a:r>
              <a:rPr lang="en-US" dirty="0"/>
              <a:t> metadata</a:t>
            </a:r>
            <a:endParaRPr lang="en-US" dirty="0"/>
          </a:p>
          <a:p>
            <a:pPr lvl="1"/>
            <a:r>
              <a:rPr lang="en-US" dirty="0"/>
              <a:t>List and conformity</a:t>
            </a:r>
            <a:endParaRPr lang="en-US" dirty="0"/>
          </a:p>
          <a:p>
            <a:r>
              <a:rPr lang="en-US" dirty="0"/>
              <a:t>Optional methods for applying clock drift + </a:t>
            </a:r>
            <a:r>
              <a:rPr lang="en-US" dirty="0" err="1"/>
              <a:t>leapsecond</a:t>
            </a:r>
            <a:r>
              <a:rPr lang="en-US" dirty="0"/>
              <a:t> corrections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895165" cy="4351338"/>
          </a:xfrm>
        </p:spPr>
        <p:txBody>
          <a:bodyPr>
            <a:normAutofit/>
          </a:bodyPr>
          <a:lstStyle/>
          <a:p>
            <a:r>
              <a:rPr lang="en-US" dirty="0"/>
              <a:t>There are many processes that need to be applied to most marine data (see “Subjects” at right)</a:t>
            </a:r>
            <a:endParaRPr lang="en-US" dirty="0"/>
          </a:p>
          <a:p>
            <a:r>
              <a:rPr lang="en-US" dirty="0"/>
              <a:t>Currently have a document with a list of known software (including </a:t>
            </a:r>
            <a:r>
              <a:rPr lang="en-US" dirty="0" err="1"/>
              <a:t>msmod</a:t>
            </a:r>
            <a:r>
              <a:rPr lang="en-US"/>
              <a:t>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24261" y="0"/>
            <a:ext cx="526773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Define/identify standards for marine seismology data and metadata</a:t>
            </a:r>
            <a:endParaRPr lang="en-US" dirty="0"/>
          </a:p>
          <a:p>
            <a:r>
              <a:rPr lang="en-US" dirty="0"/>
              <a:t>Time Period: Sept 2023-present (2 years, bimonthly meetings)</a:t>
            </a:r>
            <a:endParaRPr lang="en-US" dirty="0"/>
          </a:p>
          <a:p>
            <a:r>
              <a:rPr lang="en-US" dirty="0"/>
              <a:t>Members: 4 North America, 4 Europe, 2 Asia</a:t>
            </a:r>
            <a:endParaRPr lang="en-US" dirty="0"/>
          </a:p>
          <a:p>
            <a:r>
              <a:rPr lang="en-US" dirty="0"/>
              <a:t>Subjects:</a:t>
            </a:r>
            <a:endParaRPr lang="en-US" dirty="0"/>
          </a:p>
          <a:p>
            <a:pPr lvl="1"/>
            <a:r>
              <a:rPr lang="en-US" dirty="0" err="1"/>
              <a:t>StationXML</a:t>
            </a:r>
            <a:r>
              <a:rPr lang="en-US" dirty="0"/>
              <a:t> standards</a:t>
            </a:r>
            <a:endParaRPr lang="en-US" dirty="0"/>
          </a:p>
          <a:p>
            <a:pPr lvl="1"/>
            <a:r>
              <a:rPr lang="en-US" dirty="0" err="1"/>
              <a:t>miniSEED</a:t>
            </a:r>
            <a:r>
              <a:rPr lang="en-US" dirty="0"/>
              <a:t> standards</a:t>
            </a:r>
            <a:endParaRPr lang="en-US" dirty="0"/>
          </a:p>
          <a:p>
            <a:pPr lvl="1"/>
            <a:r>
              <a:rPr lang="en-US" dirty="0"/>
              <a:t>Source identifier standards</a:t>
            </a:r>
            <a:endParaRPr lang="en-US" dirty="0"/>
          </a:p>
          <a:p>
            <a:pPr lvl="1"/>
            <a:r>
              <a:rPr lang="en-US" dirty="0"/>
              <a:t>Software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Submit proposals to FDSN WG2</a:t>
            </a:r>
            <a:endParaRPr lang="en-US" dirty="0"/>
          </a:p>
          <a:p>
            <a:r>
              <a:rPr lang="en-US" dirty="0"/>
              <a:t>Write and publish marine documentation</a:t>
            </a:r>
            <a:endParaRPr lang="en-US" dirty="0"/>
          </a:p>
          <a:p>
            <a:r>
              <a:rPr lang="en-US" dirty="0"/>
              <a:t>Create software </a:t>
            </a:r>
            <a:r>
              <a:rPr lang="en-US" dirty="0" err="1"/>
              <a:t>github</a:t>
            </a:r>
            <a:r>
              <a:rPr lang="en-US" dirty="0"/>
              <a:t> + </a:t>
            </a:r>
            <a:r>
              <a:rPr lang="en-US"/>
              <a:t>action group</a:t>
            </a:r>
            <a:endParaRPr lang="en-US" dirty="0"/>
          </a:p>
          <a:p>
            <a:pPr lvl="1"/>
            <a:r>
              <a:rPr lang="en-US" dirty="0"/>
              <a:t>Create an FDSN </a:t>
            </a:r>
            <a:r>
              <a:rPr lang="en-US" dirty="0" err="1"/>
              <a:t>github</a:t>
            </a:r>
            <a:r>
              <a:rPr lang="en-US" dirty="0"/>
              <a:t> site with the above list and wiki to allow users to add other software </a:t>
            </a:r>
            <a:endParaRPr lang="en-US" dirty="0"/>
          </a:p>
          <a:p>
            <a:pPr lvl="1"/>
            <a:r>
              <a:rPr lang="en-US" dirty="0"/>
              <a:t>Create an Action Group to create</a:t>
            </a:r>
            <a:endParaRPr lang="en-US" dirty="0"/>
          </a:p>
          <a:p>
            <a:pPr lvl="2"/>
            <a:r>
              <a:rPr lang="en-US" dirty="0"/>
              <a:t>Rules for validate software</a:t>
            </a:r>
            <a:endParaRPr lang="en-US" dirty="0"/>
          </a:p>
          <a:p>
            <a:pPr lvl="3"/>
            <a:r>
              <a:rPr lang="en-US" dirty="0"/>
              <a:t>Well documented (</a:t>
            </a:r>
            <a:r>
              <a:rPr lang="en-US" dirty="0" err="1"/>
              <a:t>readthedocs</a:t>
            </a:r>
            <a:r>
              <a:rPr lang="en-US" dirty="0"/>
              <a:t>?)</a:t>
            </a:r>
            <a:endParaRPr lang="en-US" dirty="0"/>
          </a:p>
          <a:p>
            <a:pPr lvl="3"/>
            <a:r>
              <a:rPr lang="en-US" dirty="0"/>
              <a:t>Easy Installation (</a:t>
            </a:r>
            <a:r>
              <a:rPr lang="en-US" dirty="0" err="1"/>
              <a:t>conda</a:t>
            </a:r>
            <a:r>
              <a:rPr lang="en-US" dirty="0"/>
              <a:t>, pip, simple Make…)</a:t>
            </a:r>
            <a:endParaRPr lang="en-US" dirty="0"/>
          </a:p>
          <a:p>
            <a:pPr lvl="3"/>
            <a:r>
              <a:rPr lang="en-US" dirty="0"/>
              <a:t>Verified on Linux + Windows + macOS + ???</a:t>
            </a:r>
            <a:endParaRPr lang="en-US" dirty="0"/>
          </a:p>
          <a:p>
            <a:pPr lvl="2"/>
            <a:r>
              <a:rPr lang="en-US" dirty="0"/>
              <a:t>List of Validated software</a:t>
            </a:r>
            <a:endParaRPr lang="en-US" dirty="0"/>
          </a:p>
          <a:p>
            <a:pPr lvl="2"/>
            <a:r>
              <a:rPr lang="en-US" dirty="0"/>
              <a:t>Integrated software? (would need funding for software engineer)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Clock drift</a:t>
            </a:r>
            <a:endParaRPr lang="en-US" dirty="0"/>
          </a:p>
          <a:p>
            <a:r>
              <a:rPr lang="en-US" dirty="0" err="1"/>
              <a:t>Leapseconds</a:t>
            </a:r>
            <a:endParaRPr lang="en-US" dirty="0"/>
          </a:p>
          <a:p>
            <a:r>
              <a:rPr lang="en-US" dirty="0"/>
              <a:t>Data completeness</a:t>
            </a:r>
            <a:endParaRPr lang="en-US" dirty="0"/>
          </a:p>
          <a:p>
            <a:r>
              <a:rPr lang="en-US" dirty="0"/>
              <a:t>Leveling systems</a:t>
            </a:r>
            <a:endParaRPr lang="en-US" dirty="0"/>
          </a:p>
          <a:p>
            <a:r>
              <a:rPr lang="en-US" dirty="0"/>
              <a:t>Positions and Orientations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Proposals for new FDSN standards (or documentation)</a:t>
            </a:r>
            <a:endParaRPr lang="en-US" dirty="0"/>
          </a:p>
          <a:p>
            <a:pPr lvl="1"/>
            <a:r>
              <a:rPr lang="en-US" dirty="0"/>
              <a:t>Source identifiers</a:t>
            </a:r>
            <a:endParaRPr lang="en-US" dirty="0"/>
          </a:p>
          <a:p>
            <a:pPr lvl="1"/>
            <a:r>
              <a:rPr lang="en-US" dirty="0" err="1"/>
              <a:t>StationXML</a:t>
            </a:r>
            <a:endParaRPr lang="en-US" dirty="0"/>
          </a:p>
          <a:p>
            <a:pPr lvl="1"/>
            <a:r>
              <a:rPr lang="en-US" dirty="0" err="1"/>
              <a:t>miniSEED</a:t>
            </a:r>
            <a:r>
              <a:rPr lang="en-US" dirty="0"/>
              <a:t>?</a:t>
            </a:r>
            <a:endParaRPr lang="en-US" dirty="0"/>
          </a:p>
          <a:p>
            <a:r>
              <a:rPr lang="en-US" dirty="0"/>
              <a:t>Document reference/guide for marine seismology data providers</a:t>
            </a:r>
            <a:endParaRPr lang="en-US" dirty="0"/>
          </a:p>
          <a:p>
            <a:r>
              <a:rPr lang="en-US" dirty="0"/>
              <a:t>Identification of fields that still need work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Proposals: Source Identifiers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 documentation</a:t>
            </a:r>
            <a:endParaRPr lang="en-US" b="1" dirty="0"/>
          </a:p>
          <a:p>
            <a:pPr lvl="1"/>
            <a:r>
              <a:rPr lang="en-US" dirty="0"/>
              <a:t>If a component’s angle relative to another component is known, but it’s absolute angle is not, the given angle should be the relative angle, and “</a:t>
            </a:r>
            <a:r>
              <a:rPr lang="en-US" dirty="0" err="1"/>
              <a:t>plusError</a:t>
            </a:r>
            <a:r>
              <a:rPr lang="en-US" dirty="0"/>
              <a:t>” and ”</a:t>
            </a:r>
            <a:r>
              <a:rPr lang="en-US" dirty="0" err="1"/>
              <a:t>minusError</a:t>
            </a:r>
            <a:r>
              <a:rPr lang="en-US" dirty="0"/>
              <a:t>” should be set to 180.</a:t>
            </a:r>
            <a:endParaRPr lang="en-US" dirty="0"/>
          </a:p>
          <a:p>
            <a:pPr lvl="1"/>
            <a:r>
              <a:rPr lang="en-US" dirty="0"/>
              <a:t>if there are two orthogonal horizontal channels that are not known to be aligned to N and E, they be named 1 and 2, with 2 oriented 90° clockwise of 1 when viewed from above. </a:t>
            </a:r>
            <a:endParaRPr lang="en-US" dirty="0"/>
          </a:p>
          <a:p>
            <a:pPr lvl="1"/>
            <a:r>
              <a:rPr lang="en-US" dirty="0"/>
              <a:t>If the vertical channel is inverted, name it “3”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StationXML</a:t>
            </a:r>
            <a:r>
              <a:rPr lang="en-US" dirty="0"/>
              <a:t> 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Interim </a:t>
            </a:r>
            <a:r>
              <a:rPr lang="en-US" dirty="0" err="1"/>
              <a:t>StationXML</a:t>
            </a:r>
            <a:r>
              <a:rPr lang="en-US" dirty="0"/>
              <a:t> elements:</a:t>
            </a:r>
            <a:endParaRPr lang="en-US" dirty="0"/>
          </a:p>
          <a:p>
            <a:pPr lvl="1"/>
            <a:r>
              <a:rPr lang="en-US" dirty="0"/>
              <a:t>Used while waiting/proposing a new </a:t>
            </a:r>
            <a:r>
              <a:rPr lang="en-US" dirty="0" err="1"/>
              <a:t>StationXML</a:t>
            </a:r>
            <a:r>
              <a:rPr lang="en-US" dirty="0"/>
              <a:t> element. Elements are :</a:t>
            </a:r>
            <a:endParaRPr lang="en-US" dirty="0"/>
          </a:p>
          <a:p>
            <a:pPr lvl="1"/>
            <a:r>
              <a:rPr lang="en-US" dirty="0"/>
              <a:t>A JSON string  in a &lt;Comment&gt;&lt;Value&gt; or &lt;Equipment&gt;&lt;Description&gt;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Proposal: </a:t>
            </a:r>
            <a:r>
              <a:rPr lang="en-US" dirty="0" err="1"/>
              <a:t>StationXML</a:t>
            </a:r>
            <a:r>
              <a:rPr lang="en-US" dirty="0"/>
              <a:t> 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Clock drift</a:t>
            </a:r>
            <a:endParaRPr lang="en-US" dirty="0"/>
          </a:p>
          <a:p>
            <a:pPr lvl="1"/>
            <a:r>
              <a:rPr lang="en-US" dirty="0"/>
              <a:t>New Element at Station level</a:t>
            </a:r>
            <a:endParaRPr lang="en-US" dirty="0"/>
          </a:p>
          <a:p>
            <a:pPr marL="977900" lvl="3" indent="-206375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ClockDrift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77900" lvl="3" indent="-206375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&lt;Type&gt;str&lt;/Type&gt;       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“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piecewise_linear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”, “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cubic_spline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” or “polynomial {a0} {a1} {a2}…”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77900" lvl="3" indent="-206375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&lt;Instrument&gt;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77900" lvl="3" indent="-206375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&lt;Model&gt;str&lt;/Model&gt;&gt;                         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e.g. “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Seascan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MTCv4.1”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77900" lvl="3" indent="-206375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&lt;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NominalDriftRate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&gt;float&lt;/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NominalDriftRate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&gt;  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e.g. 10^-8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77900" lvl="3" indent="-206375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&lt;Reference&gt;str&lt;/Reference&gt;     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e.g. “GNSS”, or “cross-correlated station XXX”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77900" lvl="3" indent="-206375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&lt;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SyncTime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77900" lvl="3" indent="-206375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	   &lt;Instrument&gt;datetime&lt;/Instrument&gt;&lt;Reference&gt;datetime&lt;/Reference&gt;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77900" lvl="3" indent="-206375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&lt;\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SyncTime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77900" lvl="3" indent="-206375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&lt;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SyncTime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&gt; &lt;Instrument&gt;datetime&lt;/Instrument&gt;&lt;Reference&gt;datetime &lt;/Reference&gt;&lt;\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SyncTime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77900" lvl="3" indent="-206375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...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77900" lvl="3" indent="-206375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&lt;/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ClockDrift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dirty="0"/>
              <a:t>Interim Element:</a:t>
            </a:r>
            <a:endParaRPr lang="en-US" dirty="0"/>
          </a:p>
          <a:p>
            <a:pPr marL="922655" marR="0" indent="0">
              <a:spcBef>
                <a:spcPts val="0"/>
              </a:spcBef>
              <a:spcAft>
                <a:spcPts val="0"/>
              </a:spcAft>
              <a:buNone/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&lt;Comment subject=“Clock drift”&gt;&lt;Value&gt;{type: {“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piecewise_linear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”}, </a:t>
            </a:r>
            <a:r>
              <a:rPr lang="en-US" sz="1400" dirty="0">
                <a:effectLst/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instrument: {model: '</a:t>
            </a:r>
            <a:r>
              <a:rPr lang="en-US" sz="1400" dirty="0" err="1">
                <a:effectLst/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Seascan</a:t>
            </a:r>
            <a:r>
              <a:rPr lang="en-US" sz="1400" dirty="0">
                <a:effectLst/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MCXO’</a:t>
            </a:r>
            <a:r>
              <a:rPr lang="en-US" sz="1400" dirty="0">
                <a:effectLst/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, </a:t>
            </a:r>
            <a:r>
              <a:rPr lang="en-US" sz="1400" dirty="0" err="1">
                <a:effectLst/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nomimal_drift_rate</a:t>
            </a:r>
            <a:r>
              <a:rPr lang="en-US" sz="1400" dirty="0">
                <a:effectLst/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: 1e-8}</a:t>
            </a:r>
            <a:r>
              <a:rPr lang="en-US" sz="1400" dirty="0">
                <a:effectLst/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, </a:t>
            </a:r>
            <a:r>
              <a:rPr lang="en-US" sz="1400" dirty="0">
                <a:effectLst/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reference: ‘GNSS’</a:t>
            </a:r>
            <a:r>
              <a:rPr lang="en-US" sz="1400" dirty="0">
                <a:effectLst/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, </a:t>
            </a:r>
            <a:r>
              <a:rPr lang="en-US" sz="1400" dirty="0" err="1">
                <a:effectLst/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synctimes</a:t>
            </a:r>
            <a:r>
              <a:rPr lang="en-US" sz="1400" dirty="0">
                <a:effectLst/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: [</a:t>
            </a:r>
            <a:r>
              <a:rPr lang="en-US" sz="1400" dirty="0">
                <a:effectLst/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 </a:t>
            </a:r>
            <a:r>
              <a:rPr lang="fr-FR" sz="1400" dirty="0"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{instrument:</a:t>
            </a:r>
            <a:r>
              <a:rPr lang="fr-FR" sz="1400" dirty="0">
                <a:effectLst/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"2016-09-10T00:00:00Z", </a:t>
            </a:r>
            <a:r>
              <a:rPr lang="fr-FR" sz="1400" dirty="0" err="1">
                <a:effectLst/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reference</a:t>
            </a:r>
            <a:r>
              <a:rPr lang="fr-FR" sz="1400" dirty="0">
                <a:effectLst/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: "2016-09-10T00:00:00Z”</a:t>
            </a:r>
            <a:r>
              <a:rPr lang="en-US" sz="14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sz="1400" dirty="0">
                <a:effectLst/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fr-FR" sz="14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_instrument:</a:t>
            </a:r>
            <a:r>
              <a:rPr lang="fr-FR" sz="1400" dirty="0">
                <a:effectLst/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"2017-01-12T00:00:01Z", reference:"2017-01-12T00:00:00.415Z »}, </a:t>
            </a:r>
            <a:r>
              <a:rPr lang="fr-FR" sz="14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{instrument:</a:t>
            </a:r>
            <a:r>
              <a:rPr lang="fr-FR" sz="1400" dirty="0">
                <a:effectLst/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"2017-07-13T11:25:01Z", reference:"2017-07-13T11:25:00.6189Z</a:t>
            </a:r>
            <a:r>
              <a:rPr lang="fr-FR" sz="1300" dirty="0">
                <a:effectLst/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 »}]</a:t>
            </a:r>
            <a:r>
              <a:rPr lang="en-US" sz="1300" dirty="0">
                <a:latin typeface="Consolas" panose="020B0609020204030204" pitchFamily="49" charset="0"/>
                <a:cs typeface="Consolas" panose="020B0609020204030204" pitchFamily="49" charset="0"/>
              </a:rPr>
              <a:t>}&lt;/Value&gt;&lt;/Comment&gt;</a:t>
            </a:r>
            <a:endParaRPr lang="en-US" sz="13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Proposal: </a:t>
            </a:r>
            <a:r>
              <a:rPr lang="en-US" dirty="0" err="1"/>
              <a:t>StationXML</a:t>
            </a:r>
            <a:r>
              <a:rPr lang="en-US" dirty="0"/>
              <a:t> 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Clock drift</a:t>
            </a:r>
            <a:endParaRPr lang="en-US" dirty="0"/>
          </a:p>
          <a:p>
            <a:pPr lvl="1"/>
            <a:r>
              <a:rPr lang="en-US" dirty="0"/>
              <a:t>If we expect drift but no drift was measured</a:t>
            </a:r>
            <a:endParaRPr lang="en-US" dirty="0"/>
          </a:p>
          <a:p>
            <a:pPr lvl="2"/>
            <a:r>
              <a:rPr lang="en-US" dirty="0"/>
              <a:t>Empty element (</a:t>
            </a:r>
            <a:r>
              <a:rPr lang="en-US" dirty="0">
                <a:solidFill>
                  <a:srgbClr val="FF0000"/>
                </a:solidFill>
              </a:rPr>
              <a:t>or allow &lt;Instrument&gt; </a:t>
            </a:r>
            <a:r>
              <a:rPr lang="en-US" dirty="0" err="1">
                <a:solidFill>
                  <a:srgbClr val="FF0000"/>
                </a:solidFill>
              </a:rPr>
              <a:t>subelement</a:t>
            </a:r>
            <a:r>
              <a:rPr lang="en-US" dirty="0">
                <a:solidFill>
                  <a:srgbClr val="FF0000"/>
                </a:solidFill>
              </a:rPr>
              <a:t>?</a:t>
            </a:r>
            <a:r>
              <a:rPr lang="en-US" dirty="0"/>
              <a:t>)</a:t>
            </a:r>
            <a:endParaRPr lang="en-US" dirty="0"/>
          </a:p>
          <a:p>
            <a:pPr marL="922655" marR="0" indent="0">
              <a:spcBef>
                <a:spcPts val="0"/>
              </a:spcBef>
              <a:spcAft>
                <a:spcPts val="0"/>
              </a:spcAft>
              <a:buNone/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&lt;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ClockDrift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&gt;&lt;/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ClockDrift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b="1" dirty="0"/>
              <a:t>Documentation</a:t>
            </a:r>
            <a:r>
              <a:rPr lang="en-US" dirty="0"/>
              <a:t>: The instrument sync times must be </a:t>
            </a:r>
            <a:r>
              <a:rPr lang="en-US" dirty="0" err="1"/>
              <a:t>leapsecond</a:t>
            </a:r>
            <a:r>
              <a:rPr lang="en-US" dirty="0"/>
              <a:t>-corrected</a:t>
            </a:r>
            <a:endParaRPr lang="en-US" dirty="0"/>
          </a:p>
          <a:p>
            <a:pPr marL="922655" marR="0" indent="0">
              <a:spcBef>
                <a:spcPts val="0"/>
              </a:spcBef>
              <a:spcAft>
                <a:spcPts val="0"/>
              </a:spcAft>
              <a:buNone/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FF0000"/>
                </a:solidFill>
              </a:rPr>
              <a:t>GFZ-style Instrumentation IDs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Proposal: </a:t>
            </a:r>
            <a:r>
              <a:rPr lang="en-US" dirty="0" err="1"/>
              <a:t>StationXML</a:t>
            </a:r>
            <a:r>
              <a:rPr lang="en-US" dirty="0"/>
              <a:t> 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Leveling system</a:t>
            </a:r>
            <a:endParaRPr lang="en-US" dirty="0"/>
          </a:p>
          <a:p>
            <a:pPr lvl="1"/>
            <a:r>
              <a:rPr lang="en-US" dirty="0"/>
              <a:t>Proposed new element at Channel-level</a:t>
            </a:r>
            <a:endParaRPr lang="en-US" dirty="0"/>
          </a:p>
          <a:p>
            <a:pPr lvl="2"/>
            <a:r>
              <a:rPr lang="en-US" dirty="0"/>
              <a:t> </a:t>
            </a:r>
            <a:r>
              <a:rPr lang="en-US" dirty="0" err="1"/>
              <a:t>LevelerType</a:t>
            </a:r>
            <a:r>
              <a:rPr lang="en-US" dirty="0"/>
              <a:t> element derived from </a:t>
            </a:r>
            <a:r>
              <a:rPr lang="en-US" dirty="0" err="1"/>
              <a:t>EqupimentType</a:t>
            </a:r>
            <a:r>
              <a:rPr lang="en-US" dirty="0"/>
              <a:t>, with an additional &lt;Relevel&gt; </a:t>
            </a:r>
            <a:r>
              <a:rPr lang="en-US" dirty="0" err="1"/>
              <a:t>subelement</a:t>
            </a:r>
            <a:r>
              <a:rPr lang="en-US" dirty="0"/>
              <a:t>:</a:t>
            </a:r>
            <a:endParaRPr lang="en-US" dirty="0"/>
          </a:p>
          <a:p>
            <a:pPr marL="1270000" lvl="1" indent="-198755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&lt;Leveler&gt;</a:t>
            </a:r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270000" lvl="1" indent="-198755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&lt;Relevel&gt;</a:t>
            </a:r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270000" lvl="3" indent="-198755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    &lt;Threshold units=‘degrees’&gt;float&lt;/Threshold&gt;     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degrees from level at which relevel is triggered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270000" lvl="3" indent="-198755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    &lt;Accuracy units=‘degrees’&gt;float&lt;/Accuracy&gt;       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relevel returns to at most this offset from level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270000" lvl="3" indent="-198755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    &lt;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MaxInterval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units=“hours”&gt;float&lt;/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MaxInterval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&gt;   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longest time passed between level checks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270000" lvl="3" indent="-198755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 &lt;/Relevel&gt;</a:t>
            </a:r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270000" lvl="3" indent="-198755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&lt;/Leveler&gt;</a:t>
            </a:r>
            <a:r>
              <a:rPr lang="en-US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endParaRPr lang="en-US" sz="1300" dirty="0">
              <a:solidFill>
                <a:schemeClr val="tx1">
                  <a:lumMod val="50000"/>
                  <a:lumOff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dirty="0"/>
              <a:t>Interim Element</a:t>
            </a:r>
            <a:endParaRPr lang="en-US" dirty="0"/>
          </a:p>
          <a:p>
            <a:pPr marL="1719580" lvl="1" indent="-793750">
              <a:buNone/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&lt;Equipment&gt;</a:t>
            </a:r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19580" marR="0" indent="-793750">
              <a:spcBef>
                <a:spcPts val="0"/>
              </a:spcBef>
              <a:spcAft>
                <a:spcPts val="0"/>
              </a:spcAft>
              <a:buNone/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&lt;Type&gt;Leveler&lt;/Type&gt;</a:t>
            </a:r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19580" marR="0" indent="-793750">
              <a:spcBef>
                <a:spcPts val="0"/>
              </a:spcBef>
              <a:spcAft>
                <a:spcPts val="0"/>
              </a:spcAft>
              <a:buNone/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&lt;Description&gt;{relevel: {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threshold.deg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: 2.5,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accuracy.deg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: 0.25,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max_relevel_interval.h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: 168}, description: ‘SIO-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Nanometrics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BBOBS leveling system’}&lt;/Description&gt;</a:t>
            </a:r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19580" marR="0" indent="-793750">
              <a:spcBef>
                <a:spcPts val="0"/>
              </a:spcBef>
              <a:spcAft>
                <a:spcPts val="0"/>
              </a:spcAft>
              <a:buNone/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&lt;Manufacturer&gt;Scripps Inst. Oceanography&lt;/Manufacturer&gt;</a:t>
            </a:r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19580" marR="0" indent="-793750">
              <a:spcBef>
                <a:spcPts val="0"/>
              </a:spcBef>
              <a:spcAft>
                <a:spcPts val="0"/>
              </a:spcAft>
              <a:buNone/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&lt;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SerialNumber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&gt;FR02&lt;/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SerialNumber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19580" marR="0" indent="-793750">
              <a:spcBef>
                <a:spcPts val="0"/>
              </a:spcBef>
              <a:spcAft>
                <a:spcPts val="0"/>
              </a:spcAft>
              <a:buNone/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&lt;/Equipment&gt;</a:t>
            </a:r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19580" marR="0" indent="-793750">
              <a:spcBef>
                <a:spcPts val="0"/>
              </a:spcBef>
              <a:spcAft>
                <a:spcPts val="0"/>
              </a:spcAft>
              <a:buNone/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</a:pPr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1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7724</Words>
  <Application>WPS 演示</Application>
  <PresentationFormat>Widescreen</PresentationFormat>
  <Paragraphs>235</Paragraphs>
  <Slides>20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0" baseType="lpstr">
      <vt:lpstr>Arial</vt:lpstr>
      <vt:lpstr>宋体</vt:lpstr>
      <vt:lpstr>Wingdings</vt:lpstr>
      <vt:lpstr>Consolas</vt:lpstr>
      <vt:lpstr>Calibri</vt:lpstr>
      <vt:lpstr>Calibri Light</vt:lpstr>
      <vt:lpstr>微软雅黑</vt:lpstr>
      <vt:lpstr>Arial Unicode MS</vt:lpstr>
      <vt:lpstr>等线</vt:lpstr>
      <vt:lpstr>Office Theme</vt:lpstr>
      <vt:lpstr>Propositions for FDSN and Marine Seismology Standards</vt:lpstr>
      <vt:lpstr>Overview</vt:lpstr>
      <vt:lpstr>Major Issues</vt:lpstr>
      <vt:lpstr>Outputs</vt:lpstr>
      <vt:lpstr>Proposals: Source Identifiers</vt:lpstr>
      <vt:lpstr>StationXML metadata</vt:lpstr>
      <vt:lpstr>Proposal: StationXML metadata</vt:lpstr>
      <vt:lpstr>Proposal: StationXML metadata</vt:lpstr>
      <vt:lpstr>Proposal: StationXML metadata</vt:lpstr>
      <vt:lpstr>Proposal: StationXML metadata</vt:lpstr>
      <vt:lpstr>Proposal?: miniSEED metadata</vt:lpstr>
      <vt:lpstr>Marine Documentation: miniSEED data</vt:lpstr>
      <vt:lpstr>Marine Documentation: source identifers</vt:lpstr>
      <vt:lpstr>Marine Documentation: StationXML</vt:lpstr>
      <vt:lpstr>Marine Documentation: distinguishing clock correction levels in miniSEED DATA</vt:lpstr>
      <vt:lpstr>Marine Documentation: distinguishing clock correction levels in miniSEED DATA</vt:lpstr>
      <vt:lpstr>Marine Documention: Other information</vt:lpstr>
      <vt:lpstr>Open issues</vt:lpstr>
      <vt:lpstr>Software</vt:lpstr>
      <vt:lpstr>Going forward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FDSN WG5 Action Group on Marine Seismology Standards</dc:title>
  <dc:creator>Wayne Crawford</dc:creator>
  <cp:lastModifiedBy>艾印双</cp:lastModifiedBy>
  <cp:revision>9</cp:revision>
  <dcterms:created xsi:type="dcterms:W3CDTF">2025-08-31T13:45:00Z</dcterms:created>
  <dcterms:modified xsi:type="dcterms:W3CDTF">2025-09-17T23:43:38Z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1A4E4967868A49FC84E521B3601393DA_13</vt:lpwstr>
  </property>
  <property fmtid="{D5CDD505-2E9C-101B-9397-08002B2CF9AE}" pid="3" name="KSOProductBuildVer">
    <vt:lpwstr>2052-12.1.0.22529</vt:lpwstr>
  </property>
</Properties>
</file>