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75" r:id="rId5"/>
    <p:sldId id="277" r:id="rId6"/>
    <p:sldId id="276" r:id="rId7"/>
    <p:sldId id="279" r:id="rId8"/>
    <p:sldId id="286" r:id="rId9"/>
    <p:sldId id="285" r:id="rId10"/>
    <p:sldId id="280" r:id="rId11"/>
    <p:sldId id="281" r:id="rId12"/>
    <p:sldId id="288" r:id="rId13"/>
    <p:sldId id="290" r:id="rId14"/>
    <p:sldId id="292" r:id="rId15"/>
    <p:sldId id="294" r:id="rId16"/>
    <p:sldId id="293" r:id="rId17"/>
    <p:sldId id="282" r:id="rId18"/>
    <p:sldId id="283" r:id="rId19"/>
    <p:sldId id="265" r:id="rId20"/>
    <p:sldId id="284" r:id="rId21"/>
    <p:sldId id="272" r:id="rId22"/>
    <p:sldId id="271" r:id="rId23"/>
  </p:sldIdLst>
  <p:sldSz cx="9144000" cy="6858000" type="screen4x3"/>
  <p:notesSz cx="6858000" cy="9144000"/>
  <p:embeddedFontLst>
    <p:embeddedFont>
      <p:font typeface="Open Sans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z/tuVi0cOKR6FjQgsl0I4+y0K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88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kerley, Nicholas (he, him | il, lui)" userId="15fa2299-e0c3-463e-9879-e6784e1aa3cb" providerId="ADAL" clId="{4484A3FE-620D-4992-83BA-14BDBF5BD5DC}"/>
    <pc:docChg chg="modSld">
      <pc:chgData name="Ackerley, Nicholas (he, him | il, lui)" userId="15fa2299-e0c3-463e-9879-e6784e1aa3cb" providerId="ADAL" clId="{4484A3FE-620D-4992-83BA-14BDBF5BD5DC}" dt="2025-09-18T21:08:48.390" v="20" actId="11"/>
      <pc:docMkLst>
        <pc:docMk/>
      </pc:docMkLst>
      <pc:sldChg chg="modSp mod">
        <pc:chgData name="Ackerley, Nicholas (he, him | il, lui)" userId="15fa2299-e0c3-463e-9879-e6784e1aa3cb" providerId="ADAL" clId="{4484A3FE-620D-4992-83BA-14BDBF5BD5DC}" dt="2025-09-18T21:08:48.390" v="20" actId="11"/>
        <pc:sldMkLst>
          <pc:docMk/>
          <pc:sldMk cId="2265038513" sldId="285"/>
        </pc:sldMkLst>
        <pc:spChg chg="mod">
          <ac:chgData name="Ackerley, Nicholas (he, him | il, lui)" userId="15fa2299-e0c3-463e-9879-e6784e1aa3cb" providerId="ADAL" clId="{4484A3FE-620D-4992-83BA-14BDBF5BD5DC}" dt="2025-09-18T21:08:48.390" v="20" actId="11"/>
          <ac:spMkLst>
            <pc:docMk/>
            <pc:sldMk cId="2265038513" sldId="285"/>
            <ac:spMk id="7" creationId="{C0DA3F33-5620-05AD-B33C-CCAFAF460B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DEC4AFAE-0F1A-5883-C485-DAA93F285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37A501AD-422C-5903-3388-9EB9EA490D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CB6F4B89-2697-8EF7-69D3-E03D8A5AEE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61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23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29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56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22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24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25D8126E-8C2C-79FC-DCF2-99F46930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1348A005-D71F-3330-E06F-E890E5A77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7C93CB92-1A3C-7B5B-7F6C-8AD154FC0C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15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6CA4DE21-E9A8-AE90-ABC1-DBA7C0A4A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B5B08521-4209-9A36-CD7B-5FAB759C1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0F9C05D6-C8AD-4A66-A0F0-6F3E520810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40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5229F3D-0BBF-28F3-540C-26C3B5AE2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CE51457D-9206-B258-6EC3-A90C2FF0D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3BBE7501-FF63-6744-5B1D-B5CD25E6F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64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BE96D4CE-D86F-13A9-38B2-C8E8BAA53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D023CC89-3E57-0FBC-0340-55FE49DBAB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02DF8CBA-B254-3952-52E4-EDDB65BC5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76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E86BAE6B-0694-CA4C-A7FB-D3DFA442B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C9EC6EF3-FE57-13A9-F681-8429AED393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46798A07-D132-B72A-5C07-1DF8020ECD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27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9DAAF497-C4F0-BA0C-8D51-280657BE9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788C733B-FF8F-8D88-DD12-D794CA5C0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CD4B95C7-4DD5-FDCD-AC75-957CE5DCCD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83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000CFFB4-674A-207E-15B3-82198785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91E5B74D-6CEC-0B85-757A-E0134E8E9A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D08ECFC5-6693-F315-08CF-C674A9461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97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1E750D4E-1258-E92E-7D45-D2559880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8B3BD055-9C97-7651-F23C-1B3F1EEA31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F2018EC0-9455-1233-20A2-9C56E28262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00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C44E9F0A-913D-BD21-59F8-38590004B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7A401353-1B63-A25E-D38B-63A4998577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19BDEB5B-ABF3-B7B3-F0B7-4B6E74CE56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15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5"/>
          <p:cNvSpPr txBox="1"/>
          <p:nvPr/>
        </p:nvSpPr>
        <p:spPr>
          <a:xfrm>
            <a:off x="926075" y="1701975"/>
            <a:ext cx="76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8150" y="1814625"/>
            <a:ext cx="83598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38125" y="1138825"/>
            <a:ext cx="83598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0"/>
            <a:ext cx="9144000" cy="10894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3" descr="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5643" y="105113"/>
            <a:ext cx="18288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"/>
          <p:cNvSpPr txBox="1"/>
          <p:nvPr/>
        </p:nvSpPr>
        <p:spPr>
          <a:xfrm>
            <a:off x="1984450" y="349525"/>
            <a:ext cx="7159500" cy="40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Federation of Digital Seismograph Networks</a:t>
            </a:r>
            <a:endParaRPr/>
          </a:p>
        </p:txBody>
      </p:sp>
      <p:sp>
        <p:nvSpPr>
          <p:cNvPr id="9" name="Google Shape;9;p3"/>
          <p:cNvSpPr txBox="1"/>
          <p:nvPr/>
        </p:nvSpPr>
        <p:spPr>
          <a:xfrm>
            <a:off x="0" y="6488688"/>
            <a:ext cx="142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A Commission of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25000" y="6540002"/>
            <a:ext cx="1425075" cy="2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7366E-02EC-610D-D267-8A1814C15F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153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5764F-7C59-A7A1-7D2C-ED82802419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153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D5C7-AC62-F86B-1812-8B68B4D24314}"/>
              </a:ext>
            </a:extLst>
          </p:cNvPr>
          <p:cNvSpPr txBox="1">
            <a:spLocks/>
          </p:cNvSpPr>
          <p:nvPr/>
        </p:nvSpPr>
        <p:spPr>
          <a:xfrm>
            <a:off x="777815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FDSN Steering Committee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CCF12C3-7FEE-D423-503F-146836748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98011"/>
            <a:ext cx="6400800" cy="1752600"/>
          </a:xfrm>
        </p:spPr>
        <p:txBody>
          <a:bodyPr/>
          <a:lstStyle/>
          <a:p>
            <a:r>
              <a:rPr lang="en-US" dirty="0"/>
              <a:t>Opening Plenary Meeting</a:t>
            </a:r>
          </a:p>
          <a:p>
            <a:r>
              <a:rPr lang="en-US" b="1" dirty="0"/>
              <a:t>IAGA / IASPEI 2025</a:t>
            </a:r>
          </a:p>
          <a:p>
            <a:r>
              <a:rPr lang="en-US" dirty="0"/>
              <a:t>Lisbon (Auditorium A.0.6) </a:t>
            </a:r>
          </a:p>
          <a:p>
            <a:r>
              <a:rPr lang="en-GB" dirty="0"/>
              <a:t>31 August @ 15:00 – 17:00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FE71B555-2152-4900-158E-799CBA20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815974E4-A792-6976-D7E4-6BE43D40B6C6}"/>
              </a:ext>
            </a:extLst>
          </p:cNvPr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629BC-0546-BCC8-C800-2D6C2321BAD2}"/>
              </a:ext>
            </a:extLst>
          </p:cNvPr>
          <p:cNvSpPr txBox="1"/>
          <p:nvPr/>
        </p:nvSpPr>
        <p:spPr>
          <a:xfrm>
            <a:off x="470452" y="1077513"/>
            <a:ext cx="820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6. Working Group Meetings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held in </a:t>
            </a:r>
            <a:r>
              <a:rPr lang="en-US" sz="2400" dirty="0"/>
              <a:t>Auditorium A.0.6</a:t>
            </a:r>
            <a:r>
              <a:rPr lang="en-ZA" dirty="0"/>
              <a:t>  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C0123-BBB7-8224-F820-0B99AB985FF3}"/>
              </a:ext>
            </a:extLst>
          </p:cNvPr>
          <p:cNvSpPr txBox="1"/>
          <p:nvPr/>
        </p:nvSpPr>
        <p:spPr>
          <a:xfrm>
            <a:off x="309489" y="1997636"/>
            <a:ext cx="85953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WG 1:	Station Siting and Instrumentation </a:t>
            </a:r>
          </a:p>
          <a:p>
            <a:pPr lvl="1"/>
            <a:r>
              <a:rPr lang="en-US" sz="2000" b="1" dirty="0"/>
              <a:t>	</a:t>
            </a:r>
            <a:r>
              <a:rPr lang="en-US" sz="2000" dirty="0"/>
              <a:t>Monday 1 September @ 12:30 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WG 2:</a:t>
            </a:r>
            <a:r>
              <a:rPr lang="en-US" sz="2000" dirty="0"/>
              <a:t>	</a:t>
            </a:r>
            <a:r>
              <a:rPr lang="en-US" sz="2000" b="1" dirty="0"/>
              <a:t>Data Exchange</a:t>
            </a:r>
          </a:p>
          <a:p>
            <a:pPr lvl="1"/>
            <a:r>
              <a:rPr lang="en-US" sz="2000" b="1" dirty="0"/>
              <a:t>	</a:t>
            </a:r>
            <a:r>
              <a:rPr lang="en-US" sz="2000" dirty="0"/>
              <a:t>Tuesday 2 September @ 12:30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WG 3:	</a:t>
            </a:r>
            <a:r>
              <a:rPr lang="en-CA" sz="2000" b="1" dirty="0"/>
              <a:t>Coordination of Products, Tools and Services</a:t>
            </a:r>
            <a:r>
              <a:rPr lang="en-US" sz="2000" dirty="0"/>
              <a:t>	</a:t>
            </a:r>
          </a:p>
          <a:p>
            <a:pPr lvl="1"/>
            <a:r>
              <a:rPr lang="en-US" sz="2000" dirty="0"/>
              <a:t>	Wednesday 3 September @ 12:30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WG 4:	CTBT Issues</a:t>
            </a:r>
          </a:p>
          <a:p>
            <a:pPr lvl="4"/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Thursday 4 September @ 12:30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lvl="4"/>
            <a:endParaRPr lang="en-US" sz="2000" b="1" dirty="0">
              <a:solidFill>
                <a:srgbClr val="FF0000"/>
              </a:solidFill>
            </a:endParaRPr>
          </a:p>
          <a:p>
            <a:pPr lvl="4"/>
            <a:r>
              <a:rPr lang="en-US" sz="2000" b="1" dirty="0"/>
              <a:t>WG 5:</a:t>
            </a:r>
            <a:r>
              <a:rPr lang="en-US" sz="2000" dirty="0"/>
              <a:t>	</a:t>
            </a:r>
            <a:r>
              <a:rPr lang="en-US" sz="2000" b="1" dirty="0"/>
              <a:t>Portable Instrumentation</a:t>
            </a:r>
          </a:p>
          <a:p>
            <a:pPr lvl="4"/>
            <a:r>
              <a:rPr lang="en-US" sz="2000" b="1" dirty="0"/>
              <a:t>	</a:t>
            </a:r>
            <a:r>
              <a:rPr lang="en-US" sz="2000" dirty="0"/>
              <a:t>Thursday 4 September @ 18:00</a:t>
            </a:r>
          </a:p>
        </p:txBody>
      </p:sp>
    </p:spTree>
    <p:extLst>
      <p:ext uri="{BB962C8B-B14F-4D97-AF65-F5344CB8AC3E}">
        <p14:creationId xmlns:p14="http://schemas.microsoft.com/office/powerpoint/2010/main" val="335738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622375" y="1860303"/>
            <a:ext cx="7760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538151" y="2850203"/>
            <a:ext cx="8359800" cy="2793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r>
              <a:rPr lang="en-US" altLang="zh-TW" sz="2000" dirty="0"/>
              <a:t>Metadata revision for seismic network configuration</a:t>
            </a:r>
          </a:p>
          <a:p>
            <a:pPr marL="342900"/>
            <a:r>
              <a:rPr lang="en-US" sz="2000" dirty="0"/>
              <a:t>Candidate of FDSN station</a:t>
            </a:r>
          </a:p>
          <a:p>
            <a:pPr marL="342900"/>
            <a:r>
              <a:rPr lang="en-US" sz="2000" dirty="0"/>
              <a:t>Compilation of PSD-PDF ambient noise levels</a:t>
            </a:r>
          </a:p>
        </p:txBody>
      </p:sp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538151" y="1578752"/>
            <a:ext cx="83598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WG1 (</a:t>
            </a:r>
            <a:r>
              <a:rPr lang="en-US" sz="2800" b="1" dirty="0"/>
              <a:t>Station Siting and Instrumentation) </a:t>
            </a:r>
            <a:r>
              <a:rPr lang="en-US" dirty="0"/>
              <a:t>Meeting Agenda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622375" y="1860303"/>
            <a:ext cx="7760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538151" y="2260381"/>
            <a:ext cx="8359800" cy="338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n-CA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CA" sz="2000" b="0" i="0" u="none" strike="noStrike" baseline="0" dirty="0">
                <a:solidFill>
                  <a:srgbClr val="000000"/>
                </a:solidFill>
                <a:latin typeface="+mn-lt"/>
              </a:rPr>
              <a:t>Review of Proposed Agenda </a:t>
            </a:r>
          </a:p>
          <a:p>
            <a:r>
              <a:rPr lang="en-CA" sz="2000" b="0" i="0" u="none" strike="noStrike" baseline="0" dirty="0">
                <a:solidFill>
                  <a:srgbClr val="000000"/>
                </a:solidFill>
                <a:latin typeface="+mn-lt"/>
              </a:rPr>
              <a:t>Review and Approval of 2023 Minutes from Berlin </a:t>
            </a:r>
          </a:p>
          <a:p>
            <a:r>
              <a:rPr lang="en-CA" sz="2000" b="0" i="0" u="none" strike="noStrike" baseline="0" dirty="0">
                <a:solidFill>
                  <a:srgbClr val="000000"/>
                </a:solidFill>
                <a:latin typeface="+mn-lt"/>
              </a:rPr>
              <a:t>Status of 2023 Action Items and summary of activities of the last 2 years </a:t>
            </a:r>
          </a:p>
          <a:p>
            <a:r>
              <a:rPr lang="en-CA" sz="2000" b="1" i="0" u="none" strike="noStrike" baseline="0" dirty="0">
                <a:solidFill>
                  <a:srgbClr val="000000"/>
                </a:solidFill>
                <a:latin typeface="+mn-lt"/>
              </a:rPr>
              <a:t>DAS Metadata proposal </a:t>
            </a:r>
          </a:p>
          <a:p>
            <a:r>
              <a:rPr lang="en-CA" sz="2000" b="1" i="0" u="none" strike="noStrike" baseline="0" dirty="0">
                <a:solidFill>
                  <a:srgbClr val="000000"/>
                </a:solidFill>
                <a:latin typeface="+mn-lt"/>
              </a:rPr>
              <a:t>Controlled Vocabularies for Seismology</a:t>
            </a:r>
          </a:p>
          <a:p>
            <a:r>
              <a:rPr lang="en-CA" sz="2000" b="1" i="0" u="none" strike="noStrike" baseline="0" dirty="0">
                <a:solidFill>
                  <a:srgbClr val="000000"/>
                </a:solidFill>
                <a:latin typeface="+mn-lt"/>
              </a:rPr>
              <a:t>Data formats for large datasets </a:t>
            </a:r>
          </a:p>
          <a:p>
            <a:r>
              <a:rPr lang="en-CA" sz="2000" b="1" i="0" u="none" strike="noStrike" baseline="0" dirty="0">
                <a:solidFill>
                  <a:srgbClr val="000000"/>
                </a:solidFill>
                <a:latin typeface="+mn-lt"/>
              </a:rPr>
              <a:t>Recommendations/updates to </a:t>
            </a:r>
            <a:r>
              <a:rPr lang="en-CA" sz="2000" b="1" i="0" u="none" strike="noStrike" baseline="0" dirty="0" err="1">
                <a:solidFill>
                  <a:srgbClr val="000000"/>
                </a:solidFill>
                <a:latin typeface="+mn-lt"/>
              </a:rPr>
              <a:t>StationXML</a:t>
            </a:r>
            <a:r>
              <a:rPr lang="en-CA" sz="2000" b="1" i="0" u="none" strike="noStrike" baseline="0" dirty="0">
                <a:solidFill>
                  <a:srgbClr val="000000"/>
                </a:solidFill>
                <a:latin typeface="+mn-lt"/>
              </a:rPr>
              <a:t> from WG5</a:t>
            </a:r>
          </a:p>
          <a:p>
            <a:r>
              <a:rPr lang="en-CA" sz="2000" b="0" i="0" u="none" strike="noStrike" baseline="0" dirty="0">
                <a:solidFill>
                  <a:srgbClr val="000000"/>
                </a:solidFill>
                <a:latin typeface="+mn-lt"/>
              </a:rPr>
              <a:t>Other business </a:t>
            </a:r>
          </a:p>
          <a:p>
            <a:pPr marL="114300" indent="0" algn="l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538151" y="1578752"/>
            <a:ext cx="83598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WG2 (Data Exchange) Meeting 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32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622375" y="1860303"/>
            <a:ext cx="7760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538151" y="2850203"/>
            <a:ext cx="8359800" cy="2793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r>
              <a:rPr lang="en-US" altLang="zh-TW" sz="2000" dirty="0"/>
              <a:t>Metadata revision for seismic network configuration</a:t>
            </a:r>
          </a:p>
          <a:p>
            <a:pPr marL="342900"/>
            <a:r>
              <a:rPr lang="en-US" sz="2000" dirty="0"/>
              <a:t>Candidate of FDSN station</a:t>
            </a:r>
          </a:p>
          <a:p>
            <a:pPr marL="342900"/>
            <a:r>
              <a:rPr lang="en-US" sz="2000" dirty="0"/>
              <a:t>Compilation of PSD-PDF ambient noise levels</a:t>
            </a:r>
          </a:p>
        </p:txBody>
      </p:sp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538151" y="1578752"/>
            <a:ext cx="83598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WG3 (</a:t>
            </a:r>
            <a:r>
              <a:rPr lang="en-CA" sz="2800" b="1" dirty="0"/>
              <a:t>Coordination of Products, Tools and Services</a:t>
            </a:r>
            <a:r>
              <a:rPr lang="en-US" sz="2800" b="1" dirty="0"/>
              <a:t>) </a:t>
            </a:r>
            <a:r>
              <a:rPr lang="en-US" dirty="0"/>
              <a:t>Meeting Agenda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3FA70-D13F-2AFB-9F3A-4DBF5CE0D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24150" r="7052" b="9859"/>
          <a:stretch/>
        </p:blipFill>
        <p:spPr bwMode="auto">
          <a:xfrm>
            <a:off x="437745" y="2541933"/>
            <a:ext cx="8460206" cy="362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2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622375" y="1860303"/>
            <a:ext cx="7760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538151" y="2850203"/>
            <a:ext cx="8359800" cy="2793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endParaRPr lang="en-US" sz="2000" dirty="0"/>
          </a:p>
        </p:txBody>
      </p:sp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538151" y="1578752"/>
            <a:ext cx="83598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WG4 (</a:t>
            </a:r>
            <a:r>
              <a:rPr lang="en-US" sz="2800" b="1" dirty="0">
                <a:solidFill>
                  <a:srgbClr val="FF0000"/>
                </a:solidFill>
              </a:rPr>
              <a:t>CTBT Issues) </a:t>
            </a:r>
            <a:r>
              <a:rPr lang="en-US" dirty="0">
                <a:solidFill>
                  <a:srgbClr val="FF0000"/>
                </a:solidFill>
              </a:rPr>
              <a:t>Meeting Agenda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7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622375" y="1860303"/>
            <a:ext cx="7760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538151" y="2850203"/>
            <a:ext cx="8359800" cy="2793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endParaRPr lang="en-US" sz="2000" dirty="0"/>
          </a:p>
        </p:txBody>
      </p:sp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538151" y="1578752"/>
            <a:ext cx="83598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WG5 (</a:t>
            </a:r>
            <a:r>
              <a:rPr lang="en-US" sz="2800" b="1" dirty="0"/>
              <a:t>Portable Instrumentation) </a:t>
            </a:r>
            <a:r>
              <a:rPr lang="en-US" dirty="0"/>
              <a:t>Meeting 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82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F8444898-F9ED-44E8-260A-296958C7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3A778C35-3B61-BD57-9B7C-DCC65B54D9CC}"/>
              </a:ext>
            </a:extLst>
          </p:cNvPr>
          <p:cNvSpPr txBox="1"/>
          <p:nvPr/>
        </p:nvSpPr>
        <p:spPr>
          <a:xfrm>
            <a:off x="214308" y="1434306"/>
            <a:ext cx="8454684" cy="566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sz="2000" b="1" dirty="0"/>
              <a:t>7.1 New members</a:t>
            </a:r>
          </a:p>
          <a:p>
            <a:pPr lvl="0"/>
            <a:r>
              <a:rPr lang="en-C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Fernando </a:t>
            </a:r>
            <a:r>
              <a:rPr lang="en-CA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Carrilho</a:t>
            </a:r>
            <a:r>
              <a:rPr lang="en-C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IPMA – Portugal</a:t>
            </a:r>
          </a:p>
          <a:p>
            <a:pPr lvl="0"/>
            <a:r>
              <a:rPr lang="en-CA" sz="1800" i="0" dirty="0">
                <a:effectLst/>
                <a:latin typeface="Arial" panose="020B0604020202020204" pitchFamily="34" charset="0"/>
              </a:rPr>
              <a:t>Stanka Šebela: ZRC SAZU - Slovenia</a:t>
            </a:r>
            <a:endParaRPr lang="en-US" sz="1800" b="1" dirty="0"/>
          </a:p>
          <a:p>
            <a:pPr lvl="1"/>
            <a:r>
              <a:rPr lang="en-CA" sz="2000" b="1" dirty="0"/>
              <a:t> </a:t>
            </a:r>
            <a:endParaRPr lang="en-US" sz="2000" b="1" dirty="0"/>
          </a:p>
          <a:p>
            <a:pPr lvl="0"/>
            <a:r>
              <a:rPr lang="en-CA" sz="2000" b="1" dirty="0"/>
              <a:t>7.2 New representatives for existing memberships</a:t>
            </a:r>
          </a:p>
          <a:p>
            <a:pPr lvl="0"/>
            <a:r>
              <a:rPr lang="en-CA" sz="1800" i="0" dirty="0">
                <a:effectLst/>
                <a:latin typeface="Arial" panose="020B0604020202020204" pitchFamily="34" charset="0"/>
              </a:rPr>
              <a:t>Danila </a:t>
            </a:r>
            <a:r>
              <a:rPr lang="en-CA" sz="1800" i="0" dirty="0" err="1">
                <a:effectLst/>
                <a:latin typeface="Arial" panose="020B0604020202020204" pitchFamily="34" charset="0"/>
              </a:rPr>
              <a:t>Chebrov</a:t>
            </a:r>
            <a:r>
              <a:rPr lang="en-CA" sz="1800" i="0" dirty="0">
                <a:effectLst/>
                <a:latin typeface="Arial" panose="020B0604020202020204" pitchFamily="34" charset="0"/>
              </a:rPr>
              <a:t>: KB GS RAS – Russia</a:t>
            </a:r>
          </a:p>
          <a:p>
            <a:pPr lvl="0"/>
            <a:r>
              <a:rPr lang="en-CA" sz="1800" i="0" dirty="0">
                <a:effectLst/>
                <a:latin typeface="Arial" panose="020B0604020202020204" pitchFamily="34" charset="0"/>
              </a:rPr>
              <a:t>Takehi </a:t>
            </a:r>
            <a:r>
              <a:rPr lang="en-CA" sz="1800" i="0" dirty="0" err="1">
                <a:effectLst/>
                <a:latin typeface="Arial" panose="020B0604020202020204" pitchFamily="34" charset="0"/>
              </a:rPr>
              <a:t>Isse</a:t>
            </a:r>
            <a:r>
              <a:rPr lang="en-CA" sz="1800" dirty="0">
                <a:latin typeface="Arial" panose="020B0604020202020204" pitchFamily="34" charset="0"/>
              </a:rPr>
              <a:t>: ERI – Japan</a:t>
            </a:r>
          </a:p>
          <a:p>
            <a:pPr lvl="0"/>
            <a:r>
              <a:rPr lang="en-CA" sz="1800" i="0" dirty="0">
                <a:effectLst/>
                <a:latin typeface="Arial" panose="020B0604020202020204" pitchFamily="34" charset="0"/>
              </a:rPr>
              <a:t>Takeshi Kimura: NIED – Japan</a:t>
            </a:r>
          </a:p>
          <a:p>
            <a:pPr lvl="0"/>
            <a:r>
              <a:rPr lang="en-US" sz="1800" dirty="0"/>
              <a:t>Anna Berezina*: IS NAS KR – Kyrgyzstan</a:t>
            </a:r>
          </a:p>
          <a:p>
            <a:pPr lvl="0"/>
            <a:r>
              <a:rPr lang="en-CA" sz="1800" i="0" dirty="0">
                <a:effectLst/>
                <a:latin typeface="Arial" panose="020B0604020202020204" pitchFamily="34" charset="0"/>
              </a:rPr>
              <a:t>María Cristina Araya*: UCR-ICE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 – Costa Rica</a:t>
            </a:r>
          </a:p>
          <a:p>
            <a:pPr lvl="0"/>
            <a:endParaRPr lang="en-CA" sz="2000" b="1" dirty="0">
              <a:latin typeface="Arial" panose="020B0604020202020204" pitchFamily="34" charset="0"/>
            </a:endParaRPr>
          </a:p>
          <a:p>
            <a:pPr lvl="0"/>
            <a:r>
              <a:rPr lang="en-CA" sz="2000" b="1" dirty="0">
                <a:latin typeface="Arial" panose="020B0604020202020204" pitchFamily="34" charset="0"/>
              </a:rPr>
              <a:t>7.3 New representatives needed</a:t>
            </a:r>
          </a:p>
          <a:p>
            <a:pPr lvl="0"/>
            <a:r>
              <a:rPr lang="en-US" sz="1800" dirty="0"/>
              <a:t>INPRES – Argentina</a:t>
            </a:r>
          </a:p>
          <a:p>
            <a:pPr lvl="0"/>
            <a:r>
              <a:rPr lang="en-US" sz="1800" dirty="0"/>
              <a:t>BGI – Botswana</a:t>
            </a:r>
          </a:p>
          <a:p>
            <a:pPr lvl="0"/>
            <a:r>
              <a:rPr lang="en-US" sz="1800" dirty="0"/>
              <a:t>NRIAG – Egypt</a:t>
            </a:r>
          </a:p>
          <a:p>
            <a:pPr lvl="0"/>
            <a:r>
              <a:rPr lang="en-US" sz="1800" dirty="0"/>
              <a:t>KN RS RAS – Kyrgyzstan</a:t>
            </a:r>
          </a:p>
          <a:p>
            <a:pPr lvl="0"/>
            <a:r>
              <a:rPr lang="en-US" sz="1800" dirty="0"/>
              <a:t>MMERE, GSD – </a:t>
            </a:r>
            <a:r>
              <a:rPr lang="en-US" sz="1800" dirty="0" err="1"/>
              <a:t>Soloman</a:t>
            </a:r>
            <a:r>
              <a:rPr lang="en-US" sz="1800" dirty="0"/>
              <a:t> Islands</a:t>
            </a:r>
          </a:p>
          <a:p>
            <a:pPr lvl="0"/>
            <a:r>
              <a:rPr lang="en-US" sz="1800" dirty="0"/>
              <a:t>RCSFM MEC - Uzbekistan</a:t>
            </a:r>
          </a:p>
          <a:p>
            <a:pPr marL="285750" lvl="0" indent="-285750">
              <a:buFontTx/>
              <a:buChar char="-"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56D67-8A23-3905-6243-89B3C45679C1}"/>
              </a:ext>
            </a:extLst>
          </p:cNvPr>
          <p:cNvSpPr txBox="1"/>
          <p:nvPr/>
        </p:nvSpPr>
        <p:spPr>
          <a:xfrm>
            <a:off x="3428592" y="862305"/>
            <a:ext cx="2286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7. Membership 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0135F-EE66-EE6A-E3DA-474E2B85B9BD}"/>
              </a:ext>
            </a:extLst>
          </p:cNvPr>
          <p:cNvSpPr txBox="1"/>
          <p:nvPr/>
        </p:nvSpPr>
        <p:spPr>
          <a:xfrm>
            <a:off x="6358673" y="3865725"/>
            <a:ext cx="27853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</a:rPr>
              <a:t>* Pending nomination letter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770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6DA8926B-6D1B-CD74-95C8-D4B07474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80AB5F5D-68F8-805C-7021-F99DDD26CAA5}"/>
              </a:ext>
            </a:extLst>
          </p:cNvPr>
          <p:cNvSpPr txBox="1"/>
          <p:nvPr/>
        </p:nvSpPr>
        <p:spPr>
          <a:xfrm>
            <a:off x="253218" y="1702188"/>
            <a:ext cx="8454684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dirty="0"/>
              <a:t>There are many uncoordinated efforts related to scanning analog records into image files and then vectorizing those into time series using a variety of applications.  </a:t>
            </a:r>
          </a:p>
          <a:p>
            <a:endParaRPr lang="en-US" sz="2000" dirty="0"/>
          </a:p>
          <a:p>
            <a:r>
              <a:rPr lang="en-US" sz="2000" dirty="0"/>
              <a:t>There are almost as many ways of doing this as there are groups trying to do it.  </a:t>
            </a:r>
          </a:p>
          <a:p>
            <a:endParaRPr lang="en-US" sz="2000" dirty="0"/>
          </a:p>
          <a:p>
            <a:r>
              <a:rPr lang="en-US" sz="2000" dirty="0"/>
              <a:t>Forming an FDSN working group for Legacy Seismic Data.  ”It is begging for some standards body to do this and frankly the FDSN is the best place for this”.  </a:t>
            </a:r>
          </a:p>
          <a:p>
            <a:endParaRPr lang="en-US" sz="2000" dirty="0"/>
          </a:p>
          <a:p>
            <a:r>
              <a:rPr lang="en-US" sz="2000" dirty="0"/>
              <a:t>It could be a working group with a limited lifetime but some organization really should try to set a standard for others to follow. 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F76FE-3625-2CBA-CEAF-F5620D181E23}"/>
              </a:ext>
            </a:extLst>
          </p:cNvPr>
          <p:cNvSpPr txBox="1"/>
          <p:nvPr/>
        </p:nvSpPr>
        <p:spPr>
          <a:xfrm>
            <a:off x="0" y="994302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8. Proposed New Working Group: Legacy Seismic Data</a:t>
            </a:r>
          </a:p>
          <a:p>
            <a:pPr algn="ctr"/>
            <a:r>
              <a:rPr lang="en-ZA" dirty="0"/>
              <a:t> 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547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35CA5-9931-F5C4-B603-FDC7AE4E36D6}"/>
              </a:ext>
            </a:extLst>
          </p:cNvPr>
          <p:cNvSpPr txBox="1"/>
          <p:nvPr/>
        </p:nvSpPr>
        <p:spPr>
          <a:xfrm>
            <a:off x="2085035" y="1030619"/>
            <a:ext cx="522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9. Executive Committee Nominations 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A386B-53A8-B9B6-454C-6FD6B5EEED87}"/>
              </a:ext>
            </a:extLst>
          </p:cNvPr>
          <p:cNvSpPr txBox="1"/>
          <p:nvPr/>
        </p:nvSpPr>
        <p:spPr>
          <a:xfrm>
            <a:off x="606113" y="1861616"/>
            <a:ext cx="81825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slate:	</a:t>
            </a:r>
            <a:r>
              <a:rPr lang="en-US" sz="2000" b="1" u="sng" dirty="0"/>
              <a:t>Chair</a:t>
            </a:r>
            <a:r>
              <a:rPr lang="en-ZA" sz="2000" dirty="0"/>
              <a:t> 		</a:t>
            </a:r>
            <a:r>
              <a:rPr lang="en-US" sz="2000" dirty="0"/>
              <a:t>Michelle Grobbelaar </a:t>
            </a:r>
          </a:p>
          <a:p>
            <a:r>
              <a:rPr lang="en-US" sz="2000" dirty="0"/>
              <a:t>		</a:t>
            </a:r>
            <a:r>
              <a:rPr lang="en-US" sz="2000" b="1" dirty="0"/>
              <a:t>Secretary	</a:t>
            </a:r>
            <a:r>
              <a:rPr lang="en-US" sz="2000" dirty="0"/>
              <a:t>Nick Ackerley</a:t>
            </a:r>
            <a:endParaRPr lang="en-US" sz="800" dirty="0"/>
          </a:p>
          <a:p>
            <a:pPr lvl="1"/>
            <a:r>
              <a:rPr lang="en-US" sz="2000" b="1" dirty="0"/>
              <a:t>		</a:t>
            </a:r>
            <a:r>
              <a:rPr lang="en-US" sz="2000" b="1" u="sng" dirty="0"/>
              <a:t>WG 1 </a:t>
            </a:r>
            <a:r>
              <a:rPr lang="en-US" sz="2000" b="1" dirty="0"/>
              <a:t>	</a:t>
            </a:r>
            <a:r>
              <a:rPr lang="en-US" sz="2000" u="sng" dirty="0"/>
              <a:t>Chair</a:t>
            </a:r>
            <a:r>
              <a:rPr lang="en-US" sz="2000" dirty="0"/>
              <a:t>: 	</a:t>
            </a:r>
            <a:r>
              <a:rPr lang="en-ZA" sz="2000" dirty="0"/>
              <a:t>Wen-Tzong Liang</a:t>
            </a:r>
            <a:br>
              <a:rPr lang="en-US" sz="2000" dirty="0"/>
            </a:br>
            <a:r>
              <a:rPr lang="en-US" sz="2000" dirty="0"/>
              <a:t>			Vice-Chair: </a:t>
            </a:r>
            <a:r>
              <a:rPr lang="en-ZA" sz="2000" dirty="0"/>
              <a:t>Ludek Vecsey</a:t>
            </a:r>
            <a:r>
              <a:rPr lang="en-US" sz="2000" dirty="0"/>
              <a:t> </a:t>
            </a:r>
          </a:p>
          <a:p>
            <a:pPr lvl="1"/>
            <a:r>
              <a:rPr lang="en-US" sz="2000" b="1" dirty="0"/>
              <a:t>		WG 2</a:t>
            </a:r>
            <a:r>
              <a:rPr lang="en-US" sz="2000" dirty="0"/>
              <a:t>	Chair: </a:t>
            </a:r>
            <a:r>
              <a:rPr lang="en-ZA" sz="2000" dirty="0"/>
              <a:t>Javier Quinteros </a:t>
            </a:r>
          </a:p>
          <a:p>
            <a:pPr lvl="1"/>
            <a:r>
              <a:rPr lang="en-US" sz="2000" dirty="0"/>
              <a:t>			Vice-Chair: </a:t>
            </a:r>
            <a:r>
              <a:rPr lang="en-ZA" sz="2000" dirty="0"/>
              <a:t>Philip Crotwell</a:t>
            </a:r>
          </a:p>
          <a:p>
            <a:pPr lvl="4"/>
            <a:endParaRPr lang="en-US" sz="800" dirty="0"/>
          </a:p>
          <a:p>
            <a:pPr lvl="4"/>
            <a:r>
              <a:rPr lang="en-US" sz="2000" b="1" dirty="0"/>
              <a:t>		WG 3</a:t>
            </a:r>
            <a:r>
              <a:rPr lang="en-US" sz="2000" dirty="0"/>
              <a:t>	Chair: </a:t>
            </a:r>
            <a:r>
              <a:rPr lang="en-ZA" sz="2000" dirty="0"/>
              <a:t>Chad Trabant </a:t>
            </a:r>
            <a:endParaRPr lang="en-US" sz="2000" dirty="0"/>
          </a:p>
          <a:p>
            <a:pPr lvl="4"/>
            <a:r>
              <a:rPr lang="en-US" sz="2000" dirty="0"/>
              <a:t>			Vice-Chair: Marcelo Bianchi</a:t>
            </a:r>
          </a:p>
          <a:p>
            <a:pPr lvl="4"/>
            <a:endParaRPr lang="en-US" sz="800" dirty="0"/>
          </a:p>
          <a:p>
            <a:pPr lvl="4"/>
            <a:r>
              <a:rPr lang="en-US" sz="2000" b="1" dirty="0"/>
              <a:t>		WG 4</a:t>
            </a:r>
            <a:r>
              <a:rPr lang="en-US" sz="2000" dirty="0"/>
              <a:t>	Chair: </a:t>
            </a:r>
            <a:r>
              <a:rPr lang="en-ZA" sz="2000" dirty="0"/>
              <a:t>Spiro Spiliopoulos</a:t>
            </a:r>
            <a:endParaRPr lang="en-US" sz="2000" dirty="0"/>
          </a:p>
          <a:p>
            <a:pPr lvl="4"/>
            <a:r>
              <a:rPr lang="en-US" sz="2000" dirty="0"/>
              <a:t>			Vice-Chair: Steven Myers</a:t>
            </a:r>
          </a:p>
          <a:p>
            <a:pPr lvl="4"/>
            <a:endParaRPr lang="en-US" sz="800" dirty="0"/>
          </a:p>
          <a:p>
            <a:pPr lvl="4"/>
            <a:r>
              <a:rPr lang="en-US" sz="2000" b="1" dirty="0"/>
              <a:t>		WG 5</a:t>
            </a:r>
            <a:r>
              <a:rPr lang="en-US" sz="2000" dirty="0"/>
              <a:t>	Chair: </a:t>
            </a:r>
            <a:r>
              <a:rPr lang="en-ZA" sz="2000" dirty="0"/>
              <a:t>Joel Simon</a:t>
            </a:r>
            <a:endParaRPr lang="en-US" sz="2000" dirty="0"/>
          </a:p>
          <a:p>
            <a:pPr lvl="4"/>
            <a:r>
              <a:rPr lang="en-US" sz="2000" dirty="0"/>
              <a:t>			Vice-Chair: </a:t>
            </a:r>
            <a:r>
              <a:rPr lang="en-ZA" sz="2000" dirty="0" err="1"/>
              <a:t>Yinshuang</a:t>
            </a:r>
            <a:r>
              <a:rPr lang="en-ZA" sz="2000" dirty="0"/>
              <a:t> Ai</a:t>
            </a:r>
            <a:endParaRPr lang="en-US" sz="2000" dirty="0"/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495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7F75-924E-5CFA-74FA-6FB0D46E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F6A14-F13C-B8CC-6CC9-80E12036DF69}"/>
              </a:ext>
            </a:extLst>
          </p:cNvPr>
          <p:cNvSpPr txBox="1"/>
          <p:nvPr/>
        </p:nvSpPr>
        <p:spPr>
          <a:xfrm>
            <a:off x="2085035" y="1030619"/>
            <a:ext cx="522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9. Executive Committee Nominations 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A3DDE-1B5B-C1E6-A18D-08BE09427E9B}"/>
              </a:ext>
            </a:extLst>
          </p:cNvPr>
          <p:cNvSpPr txBox="1"/>
          <p:nvPr/>
        </p:nvSpPr>
        <p:spPr>
          <a:xfrm>
            <a:off x="379828" y="1960091"/>
            <a:ext cx="853541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Nominations:	</a:t>
            </a:r>
          </a:p>
          <a:p>
            <a:r>
              <a:rPr lang="en-US" sz="2400" b="1" dirty="0"/>
              <a:t>		Chair</a:t>
            </a:r>
            <a:r>
              <a:rPr lang="en-ZA" sz="2400" dirty="0"/>
              <a:t> 		</a:t>
            </a:r>
            <a:r>
              <a:rPr lang="en-US" sz="2400" dirty="0"/>
              <a:t>Tim Ahern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b="1" dirty="0"/>
              <a:t>Treasurer	</a:t>
            </a:r>
            <a:r>
              <a:rPr lang="nl-NL" sz="2400" dirty="0"/>
              <a:t>Reinoud Sleeman</a:t>
            </a:r>
          </a:p>
          <a:p>
            <a:endParaRPr lang="en-US" sz="2400" dirty="0"/>
          </a:p>
          <a:p>
            <a:pPr lvl="1"/>
            <a:r>
              <a:rPr lang="en-US" sz="2400" b="1" dirty="0"/>
              <a:t>		WG1 Chair</a:t>
            </a:r>
            <a:r>
              <a:rPr lang="en-US" sz="2400" dirty="0"/>
              <a:t> 	</a:t>
            </a:r>
            <a:r>
              <a:rPr lang="en-ZA" sz="2400" dirty="0"/>
              <a:t>Wen-</a:t>
            </a:r>
            <a:r>
              <a:rPr lang="en-ZA" sz="2400" dirty="0" err="1"/>
              <a:t>Tzong</a:t>
            </a:r>
            <a:r>
              <a:rPr lang="en-ZA" sz="2400" dirty="0"/>
              <a:t> Liang</a:t>
            </a:r>
          </a:p>
          <a:p>
            <a:pPr lvl="1"/>
            <a:r>
              <a:rPr lang="en-ZA" sz="2400" dirty="0"/>
              <a:t>				Irene Molinari </a:t>
            </a:r>
          </a:p>
          <a:p>
            <a:pPr lvl="1"/>
            <a:endParaRPr lang="en-ZA" sz="2400" dirty="0"/>
          </a:p>
          <a:p>
            <a:pPr lvl="1"/>
            <a:r>
              <a:rPr lang="en-ZA" sz="2400" dirty="0"/>
              <a:t>Elections at closing plenary on:</a:t>
            </a:r>
          </a:p>
          <a:p>
            <a:pPr lvl="1"/>
            <a:r>
              <a:rPr lang="en-ZA" sz="2400" dirty="0"/>
              <a:t> </a:t>
            </a:r>
          </a:p>
          <a:p>
            <a:pPr lvl="1"/>
            <a:r>
              <a:rPr lang="en-ZA" sz="2400" b="1" dirty="0"/>
              <a:t>Friday 5 September @ 12:30 </a:t>
            </a:r>
            <a:r>
              <a:rPr lang="en-ZA" sz="2400" dirty="0"/>
              <a:t>(Auditorium A.0.6)</a:t>
            </a:r>
            <a:br>
              <a:rPr lang="en-US" sz="2000" dirty="0"/>
            </a:br>
            <a:r>
              <a:rPr lang="en-US" sz="2000" dirty="0"/>
              <a:t>			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927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04AF6-0F7B-A8C3-07B3-418E3646A7CB}"/>
              </a:ext>
            </a:extLst>
          </p:cNvPr>
          <p:cNvSpPr txBox="1"/>
          <p:nvPr/>
        </p:nvSpPr>
        <p:spPr>
          <a:xfrm>
            <a:off x="2118733" y="671031"/>
            <a:ext cx="428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Agenda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F9B4E-991F-9D2C-F8A4-F3EFB9409C2B}"/>
              </a:ext>
            </a:extLst>
          </p:cNvPr>
          <p:cNvSpPr txBox="1"/>
          <p:nvPr/>
        </p:nvSpPr>
        <p:spPr>
          <a:xfrm>
            <a:off x="470452" y="1073321"/>
            <a:ext cx="82030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Adoption of the agenda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Message from the chair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Action tracking list from last plenary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Regional FDSN reports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Working Group updates (preview of WG meeting issues)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Membership updates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Proposed new Working Group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Executive Committee Nominations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Any other business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2074DC-5E91-E761-E40C-C85B0C932181}"/>
              </a:ext>
            </a:extLst>
          </p:cNvPr>
          <p:cNvSpPr txBox="1"/>
          <p:nvPr/>
        </p:nvSpPr>
        <p:spPr>
          <a:xfrm>
            <a:off x="422031" y="1245248"/>
            <a:ext cx="8271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10. </a:t>
            </a:r>
            <a:r>
              <a:rPr lang="en-ZA" sz="2400" u="sng" dirty="0"/>
              <a:t>Any other business</a:t>
            </a: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 algn="ctr"/>
            <a:r>
              <a:rPr lang="en-ZA" sz="2400" dirty="0"/>
              <a:t>Closing plenary on:</a:t>
            </a:r>
          </a:p>
          <a:p>
            <a:pPr lvl="1" algn="ctr"/>
            <a:r>
              <a:rPr lang="en-ZA" sz="2400" dirty="0"/>
              <a:t> </a:t>
            </a:r>
          </a:p>
          <a:p>
            <a:pPr lvl="1" algn="ctr"/>
            <a:r>
              <a:rPr lang="en-ZA" sz="2400" b="1" dirty="0"/>
              <a:t>Friday 5 September @ 12:30 </a:t>
            </a:r>
            <a:r>
              <a:rPr lang="en-ZA" sz="2400" dirty="0"/>
              <a:t>(Auditorium A.0.6)</a:t>
            </a:r>
            <a:br>
              <a:rPr lang="en-US" sz="20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77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0D2D41-174B-6A76-67DD-99C47286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51" y="2967487"/>
            <a:ext cx="3036498" cy="923026"/>
          </a:xfrm>
        </p:spPr>
        <p:txBody>
          <a:bodyPr/>
          <a:lstStyle/>
          <a:p>
            <a:r>
              <a:rPr lang="en-ZA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5731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73286C8E-AE47-D84A-DE3B-9BDB8BF15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95848CC7-F8D1-91B5-D66E-7CDC597B28F5}"/>
              </a:ext>
            </a:extLst>
          </p:cNvPr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9A37A-C152-768E-04C3-98AA46BE1768}"/>
              </a:ext>
            </a:extLst>
          </p:cNvPr>
          <p:cNvSpPr txBox="1"/>
          <p:nvPr/>
        </p:nvSpPr>
        <p:spPr>
          <a:xfrm>
            <a:off x="470452" y="2072126"/>
            <a:ext cx="82030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Adoption of the agenda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Message from the chair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551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29047364-E380-5ACC-314F-00419B835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3C83DD86-49A7-0B72-4B2D-ABB6E42AB30A}"/>
              </a:ext>
            </a:extLst>
          </p:cNvPr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8190E-CACA-FBFE-DADB-680A0A1A4843}"/>
              </a:ext>
            </a:extLst>
          </p:cNvPr>
          <p:cNvSpPr txBox="1"/>
          <p:nvPr/>
        </p:nvSpPr>
        <p:spPr>
          <a:xfrm>
            <a:off x="1966465" y="998526"/>
            <a:ext cx="5461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4. Action tracking list from last plenary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EFB34-2884-8B01-BD38-AF9DF899B271}"/>
              </a:ext>
            </a:extLst>
          </p:cNvPr>
          <p:cNvSpPr txBox="1"/>
          <p:nvPr/>
        </p:nvSpPr>
        <p:spPr>
          <a:xfrm>
            <a:off x="568235" y="1827602"/>
            <a:ext cx="82577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recommended that an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adhoc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committee/WG should be formed by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Execom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to: </a:t>
            </a:r>
          </a:p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 a concept/policy document which covers the reasons and background and how to implement licensing and redistribution. The committee should look internationally and should also decide on a time frame.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Javier, Florian, Jerry, John and Mohamed will discuss</a:t>
            </a:r>
          </a:p>
        </p:txBody>
      </p:sp>
    </p:spTree>
    <p:extLst>
      <p:ext uri="{BB962C8B-B14F-4D97-AF65-F5344CB8AC3E}">
        <p14:creationId xmlns:p14="http://schemas.microsoft.com/office/powerpoint/2010/main" val="236353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4C092A87-25B6-631E-A2D6-AD4212518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1BA32A7C-6038-4B0F-1646-B5D3E015CEB9}"/>
              </a:ext>
            </a:extLst>
          </p:cNvPr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B729B-6587-C299-ADB1-EE9215C20AF2}"/>
              </a:ext>
            </a:extLst>
          </p:cNvPr>
          <p:cNvSpPr txBox="1"/>
          <p:nvPr/>
        </p:nvSpPr>
        <p:spPr>
          <a:xfrm>
            <a:off x="1966465" y="998526"/>
            <a:ext cx="5461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4. Action tracking list from last plenary 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F929E-58CD-E7CB-B4FB-3E07E5685653}"/>
              </a:ext>
            </a:extLst>
          </p:cNvPr>
          <p:cNvSpPr txBox="1"/>
          <p:nvPr/>
        </p:nvSpPr>
        <p:spPr>
          <a:xfrm>
            <a:off x="568235" y="1827602"/>
            <a:ext cx="82577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The WG chairs and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Execom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 responsibility to update website and contacting the webmaster (webmaster@fdsn.org). Should share with all (Chairs and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Execom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how to make changes. WG chairs are responsible for the content of WG pages and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Execom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responsible for the rest. In addition, it was agreed that an email be sent out requesting suggestions to be sent to respective Chairs..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7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2E07A157-9977-8455-E5B3-9D8B6CF9E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26C9AC82-E4FD-CA85-575F-73C7924D3B59}"/>
              </a:ext>
            </a:extLst>
          </p:cNvPr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12154-3384-7411-6C31-C7625777359C}"/>
              </a:ext>
            </a:extLst>
          </p:cNvPr>
          <p:cNvSpPr txBox="1"/>
          <p:nvPr/>
        </p:nvSpPr>
        <p:spPr>
          <a:xfrm>
            <a:off x="1966465" y="998526"/>
            <a:ext cx="5461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4. Action tracking list from last plenary 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7FD39-B1A0-6D9D-A6EB-F4B5F80B71DA}"/>
              </a:ext>
            </a:extLst>
          </p:cNvPr>
          <p:cNvSpPr txBox="1"/>
          <p:nvPr/>
        </p:nvSpPr>
        <p:spPr>
          <a:xfrm>
            <a:off x="568235" y="1827602"/>
            <a:ext cx="82577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Chair and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Execom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work together with IASPEI secretary general to establish a practical solution and process for management of membership fees. Perhaps request members to also make suggestions. This could also lead to changes in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introduce a treasurer. In addition, there should be a request to institutions to make a commitment to become contributing members.</a:t>
            </a:r>
          </a:p>
          <a:p>
            <a:pPr algn="just"/>
            <a:endParaRPr lang="en-US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IUGG in the process of opening an universal account that can accommodate the associations and their commissions.</a:t>
            </a:r>
          </a:p>
          <a:p>
            <a:pPr algn="just"/>
            <a:endParaRPr lang="en-US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5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0201CBDE-B0EC-81EC-512E-A7000388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B28EC-2743-8DF4-33FF-44C88E23558F}"/>
              </a:ext>
            </a:extLst>
          </p:cNvPr>
          <p:cNvSpPr txBox="1"/>
          <p:nvPr/>
        </p:nvSpPr>
        <p:spPr>
          <a:xfrm>
            <a:off x="1966465" y="998526"/>
            <a:ext cx="546127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4. Action tracking list from last plenary </a:t>
            </a:r>
            <a:r>
              <a:rPr lang="en-ZA" dirty="0"/>
              <a:t> </a:t>
            </a:r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63F2B5-6CF2-3B59-B9BD-B801EFC7E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29509"/>
              </p:ext>
            </p:extLst>
          </p:nvPr>
        </p:nvGraphicFramePr>
        <p:xfrm>
          <a:off x="446042" y="1874504"/>
          <a:ext cx="8018705" cy="310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680">
                  <a:extLst>
                    <a:ext uri="{9D8B030D-6E8A-4147-A177-3AD203B41FA5}">
                      <a16:colId xmlns:a16="http://schemas.microsoft.com/office/drawing/2014/main" val="2190610727"/>
                    </a:ext>
                  </a:extLst>
                </a:gridCol>
                <a:gridCol w="671209">
                  <a:extLst>
                    <a:ext uri="{9D8B030D-6E8A-4147-A177-3AD203B41FA5}">
                      <a16:colId xmlns:a16="http://schemas.microsoft.com/office/drawing/2014/main" val="3968977529"/>
                    </a:ext>
                  </a:extLst>
                </a:gridCol>
                <a:gridCol w="4980816">
                  <a:extLst>
                    <a:ext uri="{9D8B030D-6E8A-4147-A177-3AD203B41FA5}">
                      <a16:colId xmlns:a16="http://schemas.microsoft.com/office/drawing/2014/main" val="191857883"/>
                    </a:ext>
                  </a:extLst>
                </a:gridCol>
              </a:tblGrid>
              <a:tr h="3650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Qty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Note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39422585"/>
                  </a:ext>
                </a:extLst>
              </a:tr>
              <a:tr h="53464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Supporting ($5000)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ORFEUS, </a:t>
                      </a:r>
                      <a:r>
                        <a:rPr lang="en-US" sz="1800" dirty="0" err="1">
                          <a:effectLst/>
                        </a:rPr>
                        <a:t>EarthScope</a:t>
                      </a:r>
                      <a:r>
                        <a:rPr lang="en-US" sz="1800" dirty="0">
                          <a:effectLst/>
                        </a:rPr>
                        <a:t> , GNS, GA, EPOS-France, CTBTO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025383991"/>
                  </a:ext>
                </a:extLst>
              </a:tr>
              <a:tr h="3650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Contributing ($1000)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UT Austin, ZRC SAZU, IPGP, NIEP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691558897"/>
                  </a:ext>
                </a:extLst>
              </a:tr>
              <a:tr h="3650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Participating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97736176"/>
                  </a:ext>
                </a:extLst>
              </a:tr>
              <a:tr h="3650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Undeclared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235338705"/>
                  </a:ext>
                </a:extLst>
              </a:tr>
              <a:tr h="3705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Vacant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i.e. currently no representative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323064336"/>
                  </a:ext>
                </a:extLst>
              </a:tr>
              <a:tr h="27237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Unknown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i.e. status of membership unclear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918833645"/>
                  </a:ext>
                </a:extLst>
              </a:tr>
              <a:tr h="3650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115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2530613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002FF3-B788-8FEF-3A4F-1E4295550C4A}"/>
              </a:ext>
            </a:extLst>
          </p:cNvPr>
          <p:cNvSpPr txBox="1"/>
          <p:nvPr/>
        </p:nvSpPr>
        <p:spPr>
          <a:xfrm>
            <a:off x="371080" y="5281623"/>
            <a:ext cx="8093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60/84 organizations with representatives, about 70%, did not vote.</a:t>
            </a:r>
          </a:p>
        </p:txBody>
      </p:sp>
    </p:spTree>
    <p:extLst>
      <p:ext uri="{BB962C8B-B14F-4D97-AF65-F5344CB8AC3E}">
        <p14:creationId xmlns:p14="http://schemas.microsoft.com/office/powerpoint/2010/main" val="14686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2C69ABA2-9248-AE47-89D0-E8433E7F9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796880EB-8C0A-8618-399D-35F2C57CA626}"/>
              </a:ext>
            </a:extLst>
          </p:cNvPr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4EE62-847A-1DDF-018A-6B68D28A56D5}"/>
              </a:ext>
            </a:extLst>
          </p:cNvPr>
          <p:cNvSpPr txBox="1"/>
          <p:nvPr/>
        </p:nvSpPr>
        <p:spPr>
          <a:xfrm>
            <a:off x="1966465" y="1076350"/>
            <a:ext cx="5461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4. Action tracking list from last plenary 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A3F33-5620-05AD-B33C-CCAFAF460BEC}"/>
              </a:ext>
            </a:extLst>
          </p:cNvPr>
          <p:cNvSpPr txBox="1"/>
          <p:nvPr/>
        </p:nvSpPr>
        <p:spPr>
          <a:xfrm>
            <a:off x="422032" y="1841834"/>
            <a:ext cx="84474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 startAt="4"/>
            </a:pPr>
            <a:r>
              <a:rPr lang="en-US" sz="2000" b="1" dirty="0"/>
              <a:t>Framework for adopting new proposals for WG’s - </a:t>
            </a:r>
            <a:r>
              <a:rPr lang="en-US" sz="2000" dirty="0"/>
              <a:t>The WG chairs will work on the framework document and send it out for comments. </a:t>
            </a:r>
          </a:p>
          <a:p>
            <a:pPr marL="457200" indent="-457200" algn="just">
              <a:buFont typeface="+mj-lt"/>
              <a:buAutoNum type="arabicParenR" startAt="4"/>
            </a:pPr>
            <a:endParaRPr lang="en-US" sz="2000" b="1" dirty="0"/>
          </a:p>
          <a:p>
            <a:pPr marL="457200" indent="-457200" algn="just">
              <a:buFont typeface="+mj-lt"/>
              <a:buAutoNum type="arabicParenR" startAt="4"/>
            </a:pPr>
            <a:r>
              <a:rPr lang="en-US" sz="2000" b="1" dirty="0"/>
              <a:t>ISO Standard for sensors - </a:t>
            </a:r>
            <a:r>
              <a:rPr lang="en-US" sz="2000" dirty="0"/>
              <a:t>It was agreed that the </a:t>
            </a:r>
            <a:r>
              <a:rPr lang="en-US" sz="2000" dirty="0" err="1"/>
              <a:t>organisations</a:t>
            </a:r>
            <a:r>
              <a:rPr lang="en-US" sz="2000" dirty="0"/>
              <a:t> and people that are known to be working on this aspect should be contacted in order to obtain a better understanding of where FDSN can contribute</a:t>
            </a:r>
            <a:endParaRPr lang="en-US" sz="20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3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4D0DA33E-FFAB-54C6-D553-7E5A69DCF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DDA09578-DF16-EC21-A899-26E4E607E569}"/>
              </a:ext>
            </a:extLst>
          </p:cNvPr>
          <p:cNvSpPr txBox="1"/>
          <p:nvPr/>
        </p:nvSpPr>
        <p:spPr>
          <a:xfrm>
            <a:off x="253218" y="1842868"/>
            <a:ext cx="8454684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en-US" sz="2400" b="1" dirty="0"/>
              <a:t>Asia</a:t>
            </a:r>
            <a:r>
              <a:rPr lang="en-US" sz="2400" dirty="0"/>
              <a:t> – Wen-Tzong Liang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b="1" dirty="0"/>
              <a:t>Latin America and Caribbean </a:t>
            </a:r>
            <a:r>
              <a:rPr lang="en-US" sz="2400" dirty="0"/>
              <a:t>–  Xyoli Pérez-Campos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b="1" dirty="0"/>
              <a:t>North America </a:t>
            </a:r>
            <a:r>
              <a:rPr lang="en-US" sz="2400" dirty="0"/>
              <a:t>– Jerry Carter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b="1" dirty="0"/>
              <a:t>Europe</a:t>
            </a:r>
            <a:r>
              <a:rPr lang="en-US" sz="2400" dirty="0"/>
              <a:t> – Carlo </a:t>
            </a:r>
            <a:r>
              <a:rPr lang="en-US" sz="2400" dirty="0" err="1"/>
              <a:t>Cauzzi</a:t>
            </a:r>
            <a:endParaRPr lang="en-US" sz="2400" dirty="0"/>
          </a:p>
          <a:p>
            <a:pPr marL="457200" lvl="0" indent="-457200">
              <a:buFont typeface="+mj-lt"/>
              <a:buAutoNum type="alphaLcParenR"/>
            </a:pPr>
            <a:r>
              <a:rPr lang="en-US" sz="2400" b="1" dirty="0"/>
              <a:t>Africa</a:t>
            </a:r>
            <a:r>
              <a:rPr lang="en-US" sz="2400" dirty="0"/>
              <a:t> –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8229A-D8F7-A433-B5CD-EB62529AF848}"/>
              </a:ext>
            </a:extLst>
          </p:cNvPr>
          <p:cNvSpPr txBox="1"/>
          <p:nvPr/>
        </p:nvSpPr>
        <p:spPr>
          <a:xfrm>
            <a:off x="2749418" y="1070934"/>
            <a:ext cx="394680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5. Regional FDSN reports </a:t>
            </a:r>
          </a:p>
        </p:txBody>
      </p:sp>
    </p:spTree>
    <p:extLst>
      <p:ext uri="{BB962C8B-B14F-4D97-AF65-F5344CB8AC3E}">
        <p14:creationId xmlns:p14="http://schemas.microsoft.com/office/powerpoint/2010/main" val="275401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contentBits="1" removed="0"/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1095</Words>
  <Application>Microsoft Office PowerPoint</Application>
  <PresentationFormat>On-screen Show (4:3)</PresentationFormat>
  <Paragraphs>180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Open Sans</vt:lpstr>
      <vt:lpstr>Aptos</vt:lpstr>
      <vt:lpstr>Calibri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WG1 (Station Siting and Instrumentation) Meeting Agenda</vt:lpstr>
      <vt:lpstr>WG2 (Data Exchange) Meeting Agenda</vt:lpstr>
      <vt:lpstr>WG3 (Coordination of Products, Tools and Services) Meeting Agenda</vt:lpstr>
      <vt:lpstr>WG4 (CTBT Issues) Meeting Agenda</vt:lpstr>
      <vt:lpstr>WG5 (Portable Instrumentation) 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</dc:title>
  <dc:creator>Florian Haslinger</dc:creator>
  <cp:lastModifiedBy>Ackerley, Nicholas (he, him | il, lui)</cp:lastModifiedBy>
  <cp:revision>34</cp:revision>
  <dcterms:created xsi:type="dcterms:W3CDTF">2015-06-26T07:37:02Z</dcterms:created>
  <dcterms:modified xsi:type="dcterms:W3CDTF">2025-09-18T21:08:52Z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Theme:3\Custom Design:3</vt:lpwstr>
  </property>
  <property fmtid="{D5CDD505-2E9C-101B-9397-08002B2CF9AE}" pid="3" name="ClassificationContentMarkingHeaderText">
    <vt:lpwstr>UNCLASSIFIED - NON CLASSIFIÉ</vt:lpwstr>
  </property>
</Properties>
</file>