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14"/>
  </p:notesMasterIdLst>
  <p:sldIdLst>
    <p:sldId id="256" r:id="rId3"/>
    <p:sldId id="290" r:id="rId4"/>
    <p:sldId id="292" r:id="rId5"/>
    <p:sldId id="272" r:id="rId6"/>
    <p:sldId id="259" r:id="rId7"/>
    <p:sldId id="291" r:id="rId8"/>
    <p:sldId id="267" r:id="rId9"/>
    <p:sldId id="269" r:id="rId10"/>
    <p:sldId id="288" r:id="rId11"/>
    <p:sldId id="289" r:id="rId12"/>
    <p:sldId id="286" r:id="rId13"/>
  </p:sldIdLst>
  <p:sldSz cx="12192000" cy="6858000"/>
  <p:notesSz cx="6858000" cy="9144000"/>
  <p:embeddedFontLst>
    <p:embeddedFont>
      <p:font typeface="Open Sans" panose="020B0606030504020204"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6" roundtripDataSignature="AMtx7mhz/tuVi0cOKR6FjQgsl0I4+y0Km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1"/>
    <p:restoredTop sz="94671"/>
  </p:normalViewPr>
  <p:slideViewPr>
    <p:cSldViewPr snapToGrid="0">
      <p:cViewPr>
        <p:scale>
          <a:sx n="110" d="100"/>
          <a:sy n="110" d="100"/>
        </p:scale>
        <p:origin x="224"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customschemas.google.com/relationships/presentationmetadata" Target="metadata"/><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12713D8-A109-AA72-B060-4478B6C7011A}"/>
            </a:ext>
          </a:extLst>
        </p:cNvPr>
        <p:cNvGrpSpPr/>
        <p:nvPr/>
      </p:nvGrpSpPr>
      <p:grpSpPr>
        <a:xfrm>
          <a:off x="0" y="0"/>
          <a:ext cx="0" cy="0"/>
          <a:chOff x="0" y="0"/>
          <a:chExt cx="0" cy="0"/>
        </a:xfrm>
      </p:grpSpPr>
      <p:sp>
        <p:nvSpPr>
          <p:cNvPr id="154" name="Google Shape;154;p1:notes">
            <a:extLst>
              <a:ext uri="{FF2B5EF4-FFF2-40B4-BE49-F238E27FC236}">
                <a16:creationId xmlns:a16="http://schemas.microsoft.com/office/drawing/2014/main" id="{3AA6331D-41F8-1ACE-4A1E-2B41FD3928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notes">
            <a:extLst>
              <a:ext uri="{FF2B5EF4-FFF2-40B4-BE49-F238E27FC236}">
                <a16:creationId xmlns:a16="http://schemas.microsoft.com/office/drawing/2014/main" id="{F34C1B3B-4140-33FB-E6B1-C73FB5EA48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171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76E31-B502-AD48-F197-8BD91ED7B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F4587-9AD2-713B-67E4-D658E7F4C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44566-08C8-D2B9-19D9-FEA08F6E7FED}"/>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AE8124B6-55EF-DC48-F057-C21AB747CE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718B2-0F89-48B7-AE12-5CCD06F7D30F}"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04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3" name="Google Shape;10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67C9C329-A168-A171-F3EB-89804F548375}"/>
            </a:ext>
          </a:extLst>
        </p:cNvPr>
        <p:cNvGrpSpPr/>
        <p:nvPr/>
      </p:nvGrpSpPr>
      <p:grpSpPr>
        <a:xfrm>
          <a:off x="0" y="0"/>
          <a:ext cx="0" cy="0"/>
          <a:chOff x="0" y="0"/>
          <a:chExt cx="0" cy="0"/>
        </a:xfrm>
      </p:grpSpPr>
      <p:sp>
        <p:nvSpPr>
          <p:cNvPr id="160" name="Google Shape;160;p2:notes">
            <a:extLst>
              <a:ext uri="{FF2B5EF4-FFF2-40B4-BE49-F238E27FC236}">
                <a16:creationId xmlns:a16="http://schemas.microsoft.com/office/drawing/2014/main" id="{F79C9E18-2AB5-4E7D-7CCC-AB05EAFB80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2:notes">
            <a:extLst>
              <a:ext uri="{FF2B5EF4-FFF2-40B4-BE49-F238E27FC236}">
                <a16:creationId xmlns:a16="http://schemas.microsoft.com/office/drawing/2014/main" id="{559C085A-4FBD-14B9-B428-38B97E3025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287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9395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3"/>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 name="Google Shape;72;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14"/>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 name="Google Shape;78;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1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0" name="Google Shape;90;p1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1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2" name="Google Shape;102;p1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8" name="Google Shape;108;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9" name="Google Shape;109;p1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0"/>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5" name="Google Shape;115;p2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6" name="Google Shape;116;p20"/>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7" name="Google Shape;117;p20"/>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8" name="Google Shape;118;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2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0" name="Google Shape;130;p2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1" name="Google Shape;131;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
        <p:nvSpPr>
          <p:cNvPr id="19" name="Google Shape;19;p5"/>
          <p:cNvSpPr txBox="1"/>
          <p:nvPr/>
        </p:nvSpPr>
        <p:spPr>
          <a:xfrm>
            <a:off x="1234767" y="1701975"/>
            <a:ext cx="1014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400"/>
          </a:p>
        </p:txBody>
      </p:sp>
      <p:sp>
        <p:nvSpPr>
          <p:cNvPr id="20" name="Google Shape;20;p5"/>
          <p:cNvSpPr txBox="1">
            <a:spLocks noGrp="1"/>
          </p:cNvSpPr>
          <p:nvPr>
            <p:ph type="body" idx="1"/>
          </p:nvPr>
        </p:nvSpPr>
        <p:spPr>
          <a:xfrm>
            <a:off x="717533" y="1814625"/>
            <a:ext cx="11146400" cy="4367700"/>
          </a:xfrm>
          <a:prstGeom prst="rect">
            <a:avLst/>
          </a:prstGeom>
          <a:noFill/>
          <a:ln>
            <a:noFill/>
          </a:ln>
        </p:spPr>
        <p:txBody>
          <a:bodyPr spcFirstLastPara="1" wrap="square" lIns="91425" tIns="91425" rIns="91425" bIns="91425"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1" name="Google Shape;21;p5"/>
          <p:cNvSpPr txBox="1">
            <a:spLocks noGrp="1"/>
          </p:cNvSpPr>
          <p:nvPr>
            <p:ph type="title"/>
          </p:nvPr>
        </p:nvSpPr>
        <p:spPr>
          <a:xfrm>
            <a:off x="717500" y="1138825"/>
            <a:ext cx="11146400" cy="563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600"/>
              <a:buNone/>
              <a:defRPr sz="26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2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7" name="Google Shape;137;p2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8" name="Google Shape;138;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5"/>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4" name="Google Shape;144;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Google Shape;25;p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Google Shape;31;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Google Shape;44;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Google Shape;45;p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11"/>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1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9" name="Google Shape;59;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12"/>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p1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Google Shape;66;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p:nvPr/>
        </p:nvSpPr>
        <p:spPr>
          <a:xfrm>
            <a:off x="0" y="0"/>
            <a:ext cx="12192000" cy="108949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 name="Google Shape;7;p3" descr="Logo&#10;&#10;Description automatically generated"/>
          <p:cNvPicPr preferRelativeResize="0"/>
          <p:nvPr/>
        </p:nvPicPr>
        <p:blipFill rotWithShape="1">
          <a:blip r:embed="rId13">
            <a:alphaModFix/>
          </a:blip>
          <a:srcRect/>
          <a:stretch/>
        </p:blipFill>
        <p:spPr>
          <a:xfrm>
            <a:off x="207524" y="105113"/>
            <a:ext cx="2225710" cy="889000"/>
          </a:xfrm>
          <a:prstGeom prst="rect">
            <a:avLst/>
          </a:prstGeom>
          <a:noFill/>
          <a:ln>
            <a:noFill/>
          </a:ln>
        </p:spPr>
      </p:pic>
      <p:sp>
        <p:nvSpPr>
          <p:cNvPr id="8" name="Google Shape;8;p3"/>
          <p:cNvSpPr txBox="1"/>
          <p:nvPr/>
        </p:nvSpPr>
        <p:spPr>
          <a:xfrm>
            <a:off x="2645933" y="349525"/>
            <a:ext cx="95460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dirty="0">
                <a:solidFill>
                  <a:schemeClr val="dk1"/>
                </a:solidFill>
                <a:latin typeface="Arial"/>
                <a:ea typeface="Arial"/>
                <a:cs typeface="Arial"/>
                <a:sym typeface="Arial"/>
              </a:rPr>
              <a:t>International Federation of Digital Seismograph Networks</a:t>
            </a:r>
            <a:endParaRPr sz="1400" dirty="0"/>
          </a:p>
        </p:txBody>
      </p:sp>
      <p:sp>
        <p:nvSpPr>
          <p:cNvPr id="9" name="Google Shape;9;p3"/>
          <p:cNvSpPr txBox="1"/>
          <p:nvPr/>
        </p:nvSpPr>
        <p:spPr>
          <a:xfrm>
            <a:off x="0" y="6488688"/>
            <a:ext cx="19000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latin typeface="Open Sans"/>
                <a:ea typeface="Open Sans"/>
                <a:cs typeface="Open Sans"/>
                <a:sym typeface="Open Sans"/>
              </a:rPr>
              <a:t>A Commission of</a:t>
            </a:r>
            <a:endParaRPr sz="1200">
              <a:latin typeface="Open Sans"/>
              <a:ea typeface="Open Sans"/>
              <a:cs typeface="Open Sans"/>
              <a:sym typeface="Open Sans"/>
            </a:endParaRPr>
          </a:p>
        </p:txBody>
      </p:sp>
      <p:pic>
        <p:nvPicPr>
          <p:cNvPr id="10" name="Google Shape;10;p3"/>
          <p:cNvPicPr preferRelativeResize="0"/>
          <p:nvPr/>
        </p:nvPicPr>
        <p:blipFill>
          <a:blip r:embed="rId14">
            <a:alphaModFix/>
          </a:blip>
          <a:stretch>
            <a:fillRect/>
          </a:stretch>
        </p:blipFill>
        <p:spPr>
          <a:xfrm>
            <a:off x="1900001" y="6508475"/>
            <a:ext cx="1649111" cy="29820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 name="Google Shape;84;p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canada.ca/en/natural-resources-canada/news/2024/08/governments-of-canada-and-british-columbia-highlight-earthquake-early-warning-system-launched-in-western-canada-to-strengthen-ability-to-respond-to.html" TargetMode="External"/><Relationship Id="rId2" Type="http://schemas.openxmlformats.org/officeDocument/2006/relationships/image" Target="../media/image3.jp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
          <p:cNvSpPr txBox="1">
            <a:spLocks noGrp="1"/>
          </p:cNvSpPr>
          <p:nvPr>
            <p:ph type="ctrTitle"/>
          </p:nvPr>
        </p:nvSpPr>
        <p:spPr>
          <a:xfrm>
            <a:off x="2209800" y="2130426"/>
            <a:ext cx="7772400" cy="1470025"/>
          </a:xfrm>
          <a:prstGeom prst="rect">
            <a:avLst/>
          </a:prstGeom>
          <a:noFill/>
          <a:ln>
            <a:noFill/>
          </a:ln>
        </p:spPr>
        <p:txBody>
          <a:bodyPr spcFirstLastPara="1" wrap="square" lIns="91425" tIns="45700" rIns="91425" bIns="45700" anchor="t" anchorCtr="0">
            <a:noAutofit/>
          </a:bodyPr>
          <a:lstStyle/>
          <a:p>
            <a:r>
              <a:rPr lang="en-US" dirty="0"/>
              <a:t>North American Report</a:t>
            </a:r>
            <a:endParaRPr dirty="0"/>
          </a:p>
        </p:txBody>
      </p:sp>
      <p:sp>
        <p:nvSpPr>
          <p:cNvPr id="158" name="Google Shape;158;p1"/>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r>
              <a:rPr lang="en-US" dirty="0"/>
              <a:t>FDSN</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33B7F-D844-1654-523F-2E50BF81E4D3}"/>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4417630D-41BE-B396-9880-C9DF85B72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314" y="1108710"/>
            <a:ext cx="5975536" cy="5749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FC3728-6215-00DC-F764-9C28E910DC6C}"/>
              </a:ext>
            </a:extLst>
          </p:cNvPr>
          <p:cNvSpPr txBox="1"/>
          <p:nvPr/>
        </p:nvSpPr>
        <p:spPr>
          <a:xfrm>
            <a:off x="378174" y="1287925"/>
            <a:ext cx="6114605" cy="1569660"/>
          </a:xfrm>
          <a:prstGeom prst="rect">
            <a:avLst/>
          </a:prstGeom>
          <a:noFill/>
        </p:spPr>
        <p:txBody>
          <a:bodyPr wrap="square" rtlCol="0">
            <a:spAutoFit/>
          </a:bodyPr>
          <a:lstStyle/>
          <a:p>
            <a:r>
              <a:rPr lang="en-US" sz="3200" dirty="0"/>
              <a:t>EarthScope Data Distribution</a:t>
            </a:r>
          </a:p>
          <a:p>
            <a:r>
              <a:rPr lang="en-US" sz="3200" dirty="0"/>
              <a:t>Estimated at 2 Petabytes/Year </a:t>
            </a:r>
          </a:p>
          <a:p>
            <a:r>
              <a:rPr lang="en-US" sz="2400" dirty="0"/>
              <a:t>(based on 2025 Q2)</a:t>
            </a:r>
            <a:r>
              <a:rPr lang="en-US" sz="3200" dirty="0"/>
              <a:t> </a:t>
            </a:r>
            <a:endParaRPr lang="en-US" sz="2400" dirty="0"/>
          </a:p>
        </p:txBody>
      </p:sp>
      <p:sp>
        <p:nvSpPr>
          <p:cNvPr id="9" name="TextBox 8">
            <a:extLst>
              <a:ext uri="{FF2B5EF4-FFF2-40B4-BE49-F238E27FC236}">
                <a16:creationId xmlns:a16="http://schemas.microsoft.com/office/drawing/2014/main" id="{5D6045B9-A511-F754-32D2-F46FB2AD3558}"/>
              </a:ext>
            </a:extLst>
          </p:cNvPr>
          <p:cNvSpPr txBox="1"/>
          <p:nvPr/>
        </p:nvSpPr>
        <p:spPr>
          <a:xfrm>
            <a:off x="10287897" y="4042463"/>
            <a:ext cx="1904103" cy="1938992"/>
          </a:xfrm>
          <a:prstGeom prst="rect">
            <a:avLst/>
          </a:prstGeom>
          <a:noFill/>
        </p:spPr>
        <p:txBody>
          <a:bodyPr wrap="square" rtlCol="0">
            <a:spAutoFit/>
          </a:bodyPr>
          <a:lstStyle/>
          <a:p>
            <a:pPr algn="ctr"/>
            <a:r>
              <a:rPr lang="en-US" sz="2400" dirty="0"/>
              <a:t>High Frequency Broad Band Channels</a:t>
            </a:r>
          </a:p>
          <a:p>
            <a:pPr algn="ctr"/>
            <a:r>
              <a:rPr lang="en-US" sz="2400" dirty="0"/>
              <a:t>(H_H_?)</a:t>
            </a:r>
            <a:endParaRPr lang="en-US" dirty="0"/>
          </a:p>
        </p:txBody>
      </p:sp>
      <p:sp>
        <p:nvSpPr>
          <p:cNvPr id="11" name="TextBox 10">
            <a:extLst>
              <a:ext uri="{FF2B5EF4-FFF2-40B4-BE49-F238E27FC236}">
                <a16:creationId xmlns:a16="http://schemas.microsoft.com/office/drawing/2014/main" id="{0D4A8091-B5E0-5B58-DF12-4977F84D01F5}"/>
              </a:ext>
            </a:extLst>
          </p:cNvPr>
          <p:cNvSpPr txBox="1"/>
          <p:nvPr/>
        </p:nvSpPr>
        <p:spPr>
          <a:xfrm>
            <a:off x="3532305" y="3602657"/>
            <a:ext cx="2187137" cy="1200329"/>
          </a:xfrm>
          <a:prstGeom prst="rect">
            <a:avLst/>
          </a:prstGeom>
          <a:noFill/>
        </p:spPr>
        <p:txBody>
          <a:bodyPr wrap="square" rtlCol="0">
            <a:spAutoFit/>
          </a:bodyPr>
          <a:lstStyle/>
          <a:p>
            <a:pPr algn="ctr"/>
            <a:r>
              <a:rPr lang="en-US" sz="2400" dirty="0"/>
              <a:t>Broad Band Channels</a:t>
            </a:r>
          </a:p>
          <a:p>
            <a:pPr algn="ctr"/>
            <a:r>
              <a:rPr lang="en-US" sz="2400" dirty="0"/>
              <a:t>(B_H_?)</a:t>
            </a:r>
            <a:endParaRPr lang="en-US" dirty="0"/>
          </a:p>
        </p:txBody>
      </p:sp>
      <p:sp>
        <p:nvSpPr>
          <p:cNvPr id="6" name="Pie 5">
            <a:extLst>
              <a:ext uri="{FF2B5EF4-FFF2-40B4-BE49-F238E27FC236}">
                <a16:creationId xmlns:a16="http://schemas.microsoft.com/office/drawing/2014/main" id="{C72D8782-C183-C0E4-4F39-F4918AE5E0FF}"/>
              </a:ext>
            </a:extLst>
          </p:cNvPr>
          <p:cNvSpPr/>
          <p:nvPr/>
        </p:nvSpPr>
        <p:spPr>
          <a:xfrm>
            <a:off x="5977896" y="1938558"/>
            <a:ext cx="4190169" cy="4194276"/>
          </a:xfrm>
          <a:prstGeom prst="pie">
            <a:avLst>
              <a:gd name="adj1" fmla="val 18669698"/>
              <a:gd name="adj2" fmla="val 5395215"/>
            </a:avLst>
          </a:prstGeom>
          <a:solidFill>
            <a:srgbClr val="D9D9D9">
              <a:alpha val="50196"/>
            </a:srgb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e 9">
            <a:extLst>
              <a:ext uri="{FF2B5EF4-FFF2-40B4-BE49-F238E27FC236}">
                <a16:creationId xmlns:a16="http://schemas.microsoft.com/office/drawing/2014/main" id="{738E7B6E-79A8-5DC0-95D6-D22300814943}"/>
              </a:ext>
            </a:extLst>
          </p:cNvPr>
          <p:cNvSpPr/>
          <p:nvPr/>
        </p:nvSpPr>
        <p:spPr>
          <a:xfrm>
            <a:off x="5977896" y="1945325"/>
            <a:ext cx="4190169" cy="4194276"/>
          </a:xfrm>
          <a:prstGeom prst="pie">
            <a:avLst>
              <a:gd name="adj1" fmla="val 7463890"/>
              <a:gd name="adj2" fmla="val 13509908"/>
            </a:avLst>
          </a:prstGeom>
          <a:solidFill>
            <a:srgbClr val="D9D9D9">
              <a:alpha val="50196"/>
            </a:srgbClr>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61179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C68D07-DA05-8AF8-9E09-73875B4CEB72}"/>
              </a:ext>
            </a:extLst>
          </p:cNvPr>
          <p:cNvSpPr>
            <a:spLocks noGrp="1"/>
          </p:cNvSpPr>
          <p:nvPr>
            <p:ph idx="1"/>
          </p:nvPr>
        </p:nvSpPr>
        <p:spPr>
          <a:xfrm>
            <a:off x="440634" y="1280160"/>
            <a:ext cx="11141765" cy="4813082"/>
          </a:xfrm>
        </p:spPr>
        <p:txBody>
          <a:bodyPr>
            <a:normAutofit fontScale="85000" lnSpcReduction="20000"/>
          </a:bodyPr>
          <a:lstStyle/>
          <a:p>
            <a:pPr marL="25400" indent="0">
              <a:buNone/>
            </a:pPr>
            <a:r>
              <a:rPr lang="en-US" sz="5700" b="1" dirty="0"/>
              <a:t>Activities:</a:t>
            </a:r>
          </a:p>
          <a:p>
            <a:pPr marL="25400" indent="0">
              <a:buNone/>
            </a:pPr>
            <a:endParaRPr lang="en-US" sz="2300" dirty="0"/>
          </a:p>
          <a:p>
            <a:pPr>
              <a:lnSpc>
                <a:spcPct val="110000"/>
              </a:lnSpc>
              <a:spcBef>
                <a:spcPts val="1200"/>
              </a:spcBef>
            </a:pPr>
            <a:r>
              <a:rPr lang="en-US" sz="3800" dirty="0"/>
              <a:t>Most North American data centers store data in commercial clouds which democratizes access to large datasets and compute resources.</a:t>
            </a:r>
          </a:p>
          <a:p>
            <a:pPr>
              <a:lnSpc>
                <a:spcPct val="110000"/>
              </a:lnSpc>
              <a:spcBef>
                <a:spcPts val="1200"/>
              </a:spcBef>
            </a:pPr>
            <a:r>
              <a:rPr lang="en-US" sz="3800" dirty="0"/>
              <a:t>Regrettably, data from many TC network stations (Costa Rica) have been removed as we were informed that the data will never be released as open. Data from 29 TC stations remain open and available.</a:t>
            </a:r>
          </a:p>
        </p:txBody>
      </p:sp>
    </p:spTree>
    <p:extLst>
      <p:ext uri="{BB962C8B-B14F-4D97-AF65-F5344CB8AC3E}">
        <p14:creationId xmlns:p14="http://schemas.microsoft.com/office/powerpoint/2010/main" val="2031518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632B879-CC5C-7DC9-C188-639D52B0741E}"/>
            </a:ext>
          </a:extLst>
        </p:cNvPr>
        <p:cNvGrpSpPr/>
        <p:nvPr/>
      </p:nvGrpSpPr>
      <p:grpSpPr>
        <a:xfrm>
          <a:off x="0" y="0"/>
          <a:ext cx="0" cy="0"/>
          <a:chOff x="0" y="0"/>
          <a:chExt cx="0" cy="0"/>
        </a:xfrm>
      </p:grpSpPr>
      <p:sp>
        <p:nvSpPr>
          <p:cNvPr id="157" name="Google Shape;157;p1">
            <a:extLst>
              <a:ext uri="{FF2B5EF4-FFF2-40B4-BE49-F238E27FC236}">
                <a16:creationId xmlns:a16="http://schemas.microsoft.com/office/drawing/2014/main" id="{2A203586-4A17-D010-1845-2D867976298B}"/>
              </a:ext>
            </a:extLst>
          </p:cNvPr>
          <p:cNvSpPr txBox="1">
            <a:spLocks noGrp="1"/>
          </p:cNvSpPr>
          <p:nvPr>
            <p:ph type="ctrTitle"/>
          </p:nvPr>
        </p:nvSpPr>
        <p:spPr>
          <a:xfrm>
            <a:off x="1021080" y="1638936"/>
            <a:ext cx="10149840" cy="902786"/>
          </a:xfrm>
          <a:prstGeom prst="rect">
            <a:avLst/>
          </a:prstGeom>
          <a:noFill/>
          <a:ln>
            <a:noFill/>
          </a:ln>
        </p:spPr>
        <p:txBody>
          <a:bodyPr spcFirstLastPara="1" wrap="square" lIns="91425" tIns="45700" rIns="91425" bIns="45700" anchor="t" anchorCtr="0">
            <a:noAutofit/>
          </a:bodyPr>
          <a:lstStyle/>
          <a:p>
            <a:r>
              <a:rPr lang="en-US" u="sng" dirty="0"/>
              <a:t>Federated Data Centers in North America</a:t>
            </a:r>
            <a:endParaRPr dirty="0"/>
          </a:p>
        </p:txBody>
      </p:sp>
      <p:sp>
        <p:nvSpPr>
          <p:cNvPr id="4" name="Google Shape;157;p1">
            <a:extLst>
              <a:ext uri="{FF2B5EF4-FFF2-40B4-BE49-F238E27FC236}">
                <a16:creationId xmlns:a16="http://schemas.microsoft.com/office/drawing/2014/main" id="{3E09A1C9-FB9F-545A-CA8E-AA60FCD87C1F}"/>
              </a:ext>
            </a:extLst>
          </p:cNvPr>
          <p:cNvSpPr txBox="1">
            <a:spLocks/>
          </p:cNvSpPr>
          <p:nvPr/>
        </p:nvSpPr>
        <p:spPr>
          <a:xfrm>
            <a:off x="1282743" y="2541722"/>
            <a:ext cx="10149840" cy="36454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600" dirty="0"/>
              <a:t>NRCAN (Canadian National Data Center) </a:t>
            </a:r>
          </a:p>
          <a:p>
            <a:pPr algn="l"/>
            <a:r>
              <a:rPr lang="en-US" sz="3600" dirty="0"/>
              <a:t>NCEDC (Northern California Earthquake Center)</a:t>
            </a:r>
            <a:br>
              <a:rPr lang="en-US" sz="3600" dirty="0"/>
            </a:br>
            <a:r>
              <a:rPr lang="en-US" sz="3600" dirty="0"/>
              <a:t>SCEDC (Southern California Earthquake Data Center)</a:t>
            </a:r>
            <a:br>
              <a:rPr lang="en-US" sz="3600" dirty="0"/>
            </a:br>
            <a:r>
              <a:rPr lang="en-US" sz="3600" dirty="0"/>
              <a:t>USGS (USGS Earthquake Hazards Program)</a:t>
            </a:r>
          </a:p>
          <a:p>
            <a:pPr algn="l"/>
            <a:r>
              <a:rPr lang="en-US" sz="3600" dirty="0"/>
              <a:t>EarthScope (SAGE Data Center)</a:t>
            </a:r>
          </a:p>
        </p:txBody>
      </p:sp>
    </p:spTree>
    <p:extLst>
      <p:ext uri="{BB962C8B-B14F-4D97-AF65-F5344CB8AC3E}">
        <p14:creationId xmlns:p14="http://schemas.microsoft.com/office/powerpoint/2010/main" val="436957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B934F-0208-A191-0853-9AF3DFDA1CEC}"/>
              </a:ext>
            </a:extLst>
          </p:cNvPr>
          <p:cNvPicPr>
            <a:picLocks noChangeAspect="1"/>
          </p:cNvPicPr>
          <p:nvPr/>
        </p:nvPicPr>
        <p:blipFill>
          <a:blip r:embed="rId2"/>
          <a:stretch>
            <a:fillRect/>
          </a:stretch>
        </p:blipFill>
        <p:spPr>
          <a:xfrm>
            <a:off x="1524" y="0"/>
            <a:ext cx="12188952" cy="6858000"/>
          </a:xfrm>
          <a:prstGeom prst="rect">
            <a:avLst/>
          </a:prstGeom>
        </p:spPr>
      </p:pic>
      <p:sp>
        <p:nvSpPr>
          <p:cNvPr id="2" name="Title 1">
            <a:extLst>
              <a:ext uri="{FF2B5EF4-FFF2-40B4-BE49-F238E27FC236}">
                <a16:creationId xmlns:a16="http://schemas.microsoft.com/office/drawing/2014/main" id="{6FD6807B-61AE-6FAD-1B43-169D025BF809}"/>
              </a:ext>
            </a:extLst>
          </p:cNvPr>
          <p:cNvSpPr>
            <a:spLocks noGrp="1"/>
          </p:cNvSpPr>
          <p:nvPr>
            <p:ph type="title"/>
          </p:nvPr>
        </p:nvSpPr>
        <p:spPr>
          <a:xfrm>
            <a:off x="363929" y="204442"/>
            <a:ext cx="10972800" cy="1143000"/>
          </a:xfrm>
        </p:spPr>
        <p:txBody>
          <a:bodyPr>
            <a:normAutofit fontScale="90000"/>
          </a:bodyPr>
          <a:lstStyle/>
          <a:p>
            <a:pPr algn="l"/>
            <a:r>
              <a:rPr lang="en-CA" dirty="0"/>
              <a:t>Canada - Earthquake Early Warning System </a:t>
            </a:r>
            <a:br>
              <a:rPr lang="en-CA" dirty="0"/>
            </a:br>
            <a:r>
              <a:rPr lang="en-CA" dirty="0"/>
              <a:t>Activation of system in British Columbia</a:t>
            </a:r>
          </a:p>
        </p:txBody>
      </p:sp>
      <p:sp>
        <p:nvSpPr>
          <p:cNvPr id="6" name="TextBox 5">
            <a:extLst>
              <a:ext uri="{FF2B5EF4-FFF2-40B4-BE49-F238E27FC236}">
                <a16:creationId xmlns:a16="http://schemas.microsoft.com/office/drawing/2014/main" id="{545FF376-FDCA-731F-2D1E-D178B82A8614}"/>
              </a:ext>
            </a:extLst>
          </p:cNvPr>
          <p:cNvSpPr txBox="1"/>
          <p:nvPr/>
        </p:nvSpPr>
        <p:spPr>
          <a:xfrm>
            <a:off x="7951150" y="2044005"/>
            <a:ext cx="4078942" cy="2462213"/>
          </a:xfrm>
          <a:prstGeom prst="rect">
            <a:avLst/>
          </a:prstGeom>
          <a:noFill/>
        </p:spPr>
        <p:txBody>
          <a:bodyPr wrap="square">
            <a:spAutoFit/>
          </a:bodyPr>
          <a:lstStyle/>
          <a:p>
            <a:r>
              <a:rPr lang="en-CA" sz="2400" dirty="0"/>
              <a:t>2024-08-29</a:t>
            </a:r>
          </a:p>
          <a:p>
            <a:r>
              <a:rPr lang="en-CA" dirty="0"/>
              <a:t>Minister Jonathan Wilkinson announces activation with Minister Harjit S. Sajjan, provincial Minister </a:t>
            </a:r>
            <a:r>
              <a:rPr lang="en-CA" dirty="0" err="1"/>
              <a:t>Bowinn</a:t>
            </a:r>
            <a:r>
              <a:rPr lang="en-CA" dirty="0"/>
              <a:t> Ma, and Member of Parliament Wilson Miao.</a:t>
            </a:r>
          </a:p>
          <a:p>
            <a:endParaRPr lang="en-CA" dirty="0"/>
          </a:p>
          <a:p>
            <a:r>
              <a:rPr lang="en-CA" sz="1200" dirty="0">
                <a:hlinkClick r:id="rId3"/>
              </a:rPr>
              <a:t>https://www.canada.ca/en/natural-resources-canada/news/2024/08/governments-of-canada-and-british-columbia-highlight-earthquake-early-warning-system-launched-in-western-canada-to-strengthen-ability-to-respond-to.html</a:t>
            </a:r>
            <a:r>
              <a:rPr lang="en-CA" sz="1200" dirty="0"/>
              <a:t> </a:t>
            </a:r>
          </a:p>
        </p:txBody>
      </p:sp>
      <p:pic>
        <p:nvPicPr>
          <p:cNvPr id="1026" name="Picture 2">
            <a:extLst>
              <a:ext uri="{FF2B5EF4-FFF2-40B4-BE49-F238E27FC236}">
                <a16:creationId xmlns:a16="http://schemas.microsoft.com/office/drawing/2014/main" id="{9496702B-99AC-0ACC-BF52-442E97E14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29" y="1450110"/>
            <a:ext cx="7399506" cy="416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750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57BC2-9274-FE71-16CD-DB08FB9D49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1FFBEB-35B7-CC11-DA37-EABF7A180284}"/>
              </a:ext>
            </a:extLst>
          </p:cNvPr>
          <p:cNvPicPr>
            <a:picLocks noChangeAspect="1"/>
          </p:cNvPicPr>
          <p:nvPr/>
        </p:nvPicPr>
        <p:blipFill>
          <a:blip r:embed="rId3"/>
          <a:stretch>
            <a:fill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86E76D73-C1EA-EE75-7665-461CADF8BE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415" y="3255263"/>
            <a:ext cx="5491958" cy="3511041"/>
          </a:xfrm>
          <a:prstGeom prst="rect">
            <a:avLst/>
          </a:prstGeom>
        </p:spPr>
      </p:pic>
      <p:sp>
        <p:nvSpPr>
          <p:cNvPr id="10" name="TextBox 9">
            <a:extLst>
              <a:ext uri="{FF2B5EF4-FFF2-40B4-BE49-F238E27FC236}">
                <a16:creationId xmlns:a16="http://schemas.microsoft.com/office/drawing/2014/main" id="{9AF3FB9E-8841-C0B3-95BB-D8DA8E577621}"/>
              </a:ext>
            </a:extLst>
          </p:cNvPr>
          <p:cNvSpPr txBox="1"/>
          <p:nvPr/>
        </p:nvSpPr>
        <p:spPr>
          <a:xfrm>
            <a:off x="475488" y="1365942"/>
            <a:ext cx="5561128" cy="1815882"/>
          </a:xfrm>
          <a:prstGeom prst="rect">
            <a:avLst/>
          </a:prstGeom>
          <a:noFill/>
        </p:spPr>
        <p:txBody>
          <a:bodyPr wrap="square" rtlCol="0">
            <a:spAutoFit/>
          </a:bodyPr>
          <a:lstStyle/>
          <a:p>
            <a:pPr lvl="0">
              <a:defRPr/>
            </a:pPr>
            <a:r>
              <a:rPr lang="en-US" sz="1600" u="sng" dirty="0">
                <a:solidFill>
                  <a:srgbClr val="0535D2"/>
                </a:solidFill>
              </a:rPr>
              <a:t>2025-02-21: M=4.7 – 24 km NNE of Sechelt, BC</a:t>
            </a:r>
          </a:p>
          <a:p>
            <a:pPr lvl="0">
              <a:defRPr/>
            </a:pPr>
            <a:endParaRPr kumimoji="0" lang="en-US" sz="1600" b="0" i="0" u="sng" strike="noStrike" kern="1200" cap="none" spc="0" normalizeH="0" baseline="0" noProof="0" dirty="0">
              <a:ln>
                <a:noFill/>
              </a:ln>
              <a:solidFill>
                <a:srgbClr val="0535D2"/>
              </a:solidFill>
              <a:effectLst/>
              <a:uLnTx/>
              <a:uFillTx/>
              <a:ea typeface="+mn-ea"/>
              <a:cs typeface="+mn-cs"/>
            </a:endParaRPr>
          </a:p>
          <a:p>
            <a:pPr lvl="0">
              <a:defRPr/>
            </a:pPr>
            <a:r>
              <a:rPr kumimoji="0" lang="en-CA" sz="1600" b="0" i="0" u="none" strike="noStrike" kern="1200" cap="none" spc="0" normalizeH="0" baseline="0" noProof="0" dirty="0">
                <a:ln>
                  <a:noFill/>
                </a:ln>
                <a:solidFill>
                  <a:prstClr val="black"/>
                </a:solidFill>
                <a:effectLst/>
                <a:uLnTx/>
                <a:uFillTx/>
                <a:ea typeface="+mn-ea"/>
                <a:cs typeface="+mn-cs"/>
              </a:rPr>
              <a:t>Earthquake detection: 10.1 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black"/>
                </a:solidFill>
                <a:effectLst/>
                <a:uLnTx/>
                <a:uFillTx/>
                <a:ea typeface="+mn-ea"/>
                <a:cs typeface="+mn-cs"/>
              </a:rPr>
              <a:t>Alert generation: ~17.1 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dirty="0">
              <a:ln>
                <a:noFill/>
              </a:ln>
              <a:solidFill>
                <a:prstClr val="black"/>
              </a:solidFill>
              <a:effectLst/>
              <a:uLnTx/>
              <a:uFillTx/>
              <a:ea typeface="+mn-ea"/>
              <a:cs typeface="+mn-cs"/>
            </a:endParaRPr>
          </a:p>
          <a:p>
            <a:r>
              <a:rPr lang="en-CA" sz="1600" b="1" dirty="0">
                <a:solidFill>
                  <a:srgbClr val="C00000"/>
                </a:solidFill>
              </a:rPr>
              <a:t>Alert distributed via cell phones through National Public Alerting System (NPAS)</a:t>
            </a:r>
          </a:p>
        </p:txBody>
      </p:sp>
      <p:cxnSp>
        <p:nvCxnSpPr>
          <p:cNvPr id="3" name="Straight Connector 2">
            <a:extLst>
              <a:ext uri="{FF2B5EF4-FFF2-40B4-BE49-F238E27FC236}">
                <a16:creationId xmlns:a16="http://schemas.microsoft.com/office/drawing/2014/main" id="{60E29282-D7F0-583A-1624-7F220B0DD2F7}"/>
              </a:ext>
            </a:extLst>
          </p:cNvPr>
          <p:cNvCxnSpPr/>
          <p:nvPr/>
        </p:nvCxnSpPr>
        <p:spPr>
          <a:xfrm>
            <a:off x="475488" y="4008307"/>
            <a:ext cx="5091885"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D6A60E1-83DB-5EA1-D7DE-A038B7F4A2BE}"/>
              </a:ext>
            </a:extLst>
          </p:cNvPr>
          <p:cNvSpPr>
            <a:spLocks noGrp="1"/>
          </p:cNvSpPr>
          <p:nvPr>
            <p:ph type="title"/>
          </p:nvPr>
        </p:nvSpPr>
        <p:spPr>
          <a:xfrm>
            <a:off x="416415" y="149503"/>
            <a:ext cx="10972800" cy="1143000"/>
          </a:xfrm>
        </p:spPr>
        <p:txBody>
          <a:bodyPr>
            <a:normAutofit fontScale="90000"/>
          </a:bodyPr>
          <a:lstStyle/>
          <a:p>
            <a:pPr algn="l"/>
            <a:r>
              <a:rPr lang="en-CA" b="1" dirty="0"/>
              <a:t>Canada - Earthquake Early Warning System </a:t>
            </a:r>
            <a:br>
              <a:rPr lang="en-CA" b="1" dirty="0"/>
            </a:br>
            <a:r>
              <a:rPr lang="en-CA" b="1" dirty="0"/>
              <a:t>First Successful Alert</a:t>
            </a:r>
          </a:p>
        </p:txBody>
      </p:sp>
      <p:pic>
        <p:nvPicPr>
          <p:cNvPr id="13" name="Picture 2">
            <a:extLst>
              <a:ext uri="{FF2B5EF4-FFF2-40B4-BE49-F238E27FC236}">
                <a16:creationId xmlns:a16="http://schemas.microsoft.com/office/drawing/2014/main" id="{AB37A943-588A-9354-2CCC-F94DAD9BF2DF}"/>
              </a:ext>
            </a:extLst>
          </p:cNvPr>
          <p:cNvPicPr>
            <a:picLocks noGrp="1" noChangeAspect="1" noChangeArrowheads="1"/>
          </p:cNvPicPr>
          <p:nvPr>
            <p:ph idx="4294967295"/>
          </p:nvPr>
        </p:nvPicPr>
        <p:blipFill rotWithShape="1">
          <a:blip r:embed="rId5">
            <a:extLst>
              <a:ext uri="{28A0092B-C50C-407E-A947-70E740481C1C}">
                <a14:useLocalDpi xmlns:a14="http://schemas.microsoft.com/office/drawing/2010/main" val="0"/>
              </a:ext>
            </a:extLst>
          </a:blip>
          <a:srcRect l="9119" t="11243" r="15152" b="3567"/>
          <a:stretch/>
        </p:blipFill>
        <p:spPr bwMode="auto">
          <a:xfrm>
            <a:off x="6000750" y="885825"/>
            <a:ext cx="6191250" cy="52228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339BB23-ABDE-E25D-5B65-5AF3E2F69E30}"/>
              </a:ext>
            </a:extLst>
          </p:cNvPr>
          <p:cNvSpPr txBox="1"/>
          <p:nvPr/>
        </p:nvSpPr>
        <p:spPr>
          <a:xfrm>
            <a:off x="7975518" y="954287"/>
            <a:ext cx="3042500" cy="46166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Arial" panose="020B0604020202020204"/>
                <a:ea typeface="+mn-ea"/>
                <a:cs typeface="+mn-cs"/>
              </a:rPr>
              <a:t>Map of Alerted Areas</a:t>
            </a:r>
          </a:p>
        </p:txBody>
      </p:sp>
      <p:sp>
        <p:nvSpPr>
          <p:cNvPr id="2" name="TextBox 1">
            <a:extLst>
              <a:ext uri="{FF2B5EF4-FFF2-40B4-BE49-F238E27FC236}">
                <a16:creationId xmlns:a16="http://schemas.microsoft.com/office/drawing/2014/main" id="{31E4D136-7E49-D700-1694-1963972FC4A3}"/>
              </a:ext>
            </a:extLst>
          </p:cNvPr>
          <p:cNvSpPr txBox="1"/>
          <p:nvPr/>
        </p:nvSpPr>
        <p:spPr>
          <a:xfrm>
            <a:off x="6406581" y="6042562"/>
            <a:ext cx="5785419" cy="5847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1600" b="1" dirty="0">
                <a:ln>
                  <a:solidFill>
                    <a:schemeClr val="accent3"/>
                  </a:solidFill>
                </a:ln>
                <a:solidFill>
                  <a:srgbClr val="FF0000"/>
                </a:solidFill>
              </a:rPr>
              <a:t>Red polygon</a:t>
            </a:r>
            <a:r>
              <a:rPr lang="en-CA" sz="1600" dirty="0"/>
              <a:t> </a:t>
            </a:r>
            <a:r>
              <a:rPr lang="en-CA" sz="1600" dirty="0">
                <a:latin typeface="Times New Roman" panose="02020603050405020304" pitchFamily="18" charset="0"/>
                <a:cs typeface="Times New Roman" panose="02020603050405020304" pitchFamily="18" charset="0"/>
              </a:rPr>
              <a:t>is area where cell phones were alerted.</a:t>
            </a:r>
          </a:p>
          <a:p>
            <a:r>
              <a:rPr lang="en-CA" sz="1600" b="1" dirty="0">
                <a:ln w="9525">
                  <a:solidFill>
                    <a:schemeClr val="accent3"/>
                  </a:solidFill>
                </a:ln>
                <a:solidFill>
                  <a:srgbClr val="D0E484"/>
                </a:solidFill>
              </a:rPr>
              <a:t>Yellow polygons</a:t>
            </a:r>
            <a:r>
              <a:rPr lang="en-CA" sz="1600" dirty="0"/>
              <a:t> </a:t>
            </a:r>
            <a:r>
              <a:rPr lang="en-CA" sz="1600" dirty="0">
                <a:latin typeface="Times New Roman" panose="02020603050405020304" pitchFamily="18" charset="0"/>
                <a:cs typeface="Times New Roman" panose="02020603050405020304" pitchFamily="18" charset="0"/>
              </a:rPr>
              <a:t>are areas where TV and radio broadcast an alert.</a:t>
            </a:r>
          </a:p>
        </p:txBody>
      </p:sp>
    </p:spTree>
    <p:extLst>
      <p:ext uri="{BB962C8B-B14F-4D97-AF65-F5344CB8AC3E}">
        <p14:creationId xmlns:p14="http://schemas.microsoft.com/office/powerpoint/2010/main" val="2126974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9"/>
          <p:cNvSpPr txBox="1"/>
          <p:nvPr/>
        </p:nvSpPr>
        <p:spPr>
          <a:xfrm>
            <a:off x="2146375" y="1860300"/>
            <a:ext cx="776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 name="Google Shape;106;p29"/>
          <p:cNvSpPr txBox="1">
            <a:spLocks noGrp="1"/>
          </p:cNvSpPr>
          <p:nvPr>
            <p:ph type="body" idx="1"/>
          </p:nvPr>
        </p:nvSpPr>
        <p:spPr>
          <a:xfrm>
            <a:off x="2062150" y="1793829"/>
            <a:ext cx="8359800" cy="425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endParaRPr sz="2000"/>
          </a:p>
          <a:p>
            <a:pPr marL="0" lvl="0" indent="0" algn="l" rtl="0">
              <a:lnSpc>
                <a:spcPct val="100000"/>
              </a:lnSpc>
              <a:spcBef>
                <a:spcPts val="0"/>
              </a:spcBef>
              <a:spcAft>
                <a:spcPts val="0"/>
              </a:spcAft>
              <a:buSzPts val="1800"/>
              <a:buNone/>
            </a:pPr>
            <a:endParaRPr sz="2000"/>
          </a:p>
        </p:txBody>
      </p:sp>
      <p:sp>
        <p:nvSpPr>
          <p:cNvPr id="107" name="Google Shape;107;p29"/>
          <p:cNvSpPr txBox="1">
            <a:spLocks noGrp="1"/>
          </p:cNvSpPr>
          <p:nvPr>
            <p:ph type="title"/>
          </p:nvPr>
        </p:nvSpPr>
        <p:spPr>
          <a:xfrm>
            <a:off x="376325" y="1163382"/>
            <a:ext cx="4646986" cy="5224166"/>
          </a:xfrm>
          <a:prstGeom prst="rect">
            <a:avLst/>
          </a:prstGeom>
          <a:noFill/>
          <a:ln>
            <a:noFill/>
          </a:ln>
        </p:spPr>
        <p:txBody>
          <a:bodyPr spcFirstLastPara="1" wrap="square" lIns="91425" tIns="91425" rIns="91425" bIns="91425" anchor="t" anchorCtr="0">
            <a:noAutofit/>
          </a:bodyPr>
          <a:lstStyle/>
          <a:p>
            <a:r>
              <a:rPr lang="en-US" sz="2400" dirty="0"/>
              <a:t>NCEDC Holdings: </a:t>
            </a:r>
            <a:br>
              <a:rPr lang="en-US" sz="2400" dirty="0"/>
            </a:br>
            <a:r>
              <a:rPr lang="en-US" sz="2400" dirty="0"/>
              <a:t>184 TB; 29 Networks; 2,640 Stations</a:t>
            </a:r>
            <a:br>
              <a:rPr lang="en-US" sz="2400" dirty="0"/>
            </a:br>
            <a:br>
              <a:rPr lang="en-US" sz="800" dirty="0"/>
            </a:br>
            <a:r>
              <a:rPr lang="en-US" sz="2400" dirty="0">
                <a:solidFill>
                  <a:schemeClr val="accent1"/>
                </a:solidFill>
              </a:rPr>
              <a:t>New network B4: Berkeley Distributed Acoustic  Sensing Network</a:t>
            </a:r>
            <a:br>
              <a:rPr lang="en-US" sz="2400" dirty="0"/>
            </a:br>
            <a:br>
              <a:rPr lang="en-US" sz="2400" dirty="0"/>
            </a:br>
            <a:r>
              <a:rPr lang="en-US" sz="2400" dirty="0"/>
              <a:t>All data available through AWS Open Dataset Program</a:t>
            </a:r>
            <a:br>
              <a:rPr lang="en-US" sz="2400" dirty="0"/>
            </a:br>
            <a:br>
              <a:rPr lang="en-US" sz="800" dirty="0"/>
            </a:br>
            <a:r>
              <a:rPr lang="en-US" sz="2400" dirty="0">
                <a:solidFill>
                  <a:schemeClr val="accent1"/>
                </a:solidFill>
              </a:rPr>
              <a:t>A unified California Earthquake Event Dataset (CEED) to facilitate machine-learning based research</a:t>
            </a:r>
            <a:br>
              <a:rPr lang="en-US" sz="2400" dirty="0"/>
            </a:br>
            <a:endParaRPr sz="2400" dirty="0"/>
          </a:p>
        </p:txBody>
      </p:sp>
      <p:pic>
        <p:nvPicPr>
          <p:cNvPr id="108" name="Google Shape;108;p29"/>
          <p:cNvPicPr preferRelativeResize="0"/>
          <p:nvPr/>
        </p:nvPicPr>
        <p:blipFill rotWithShape="1">
          <a:blip r:embed="rId3">
            <a:alphaModFix/>
          </a:blip>
          <a:srcRect/>
          <a:stretch/>
        </p:blipFill>
        <p:spPr>
          <a:xfrm>
            <a:off x="5362414" y="1103626"/>
            <a:ext cx="6829586" cy="5754373"/>
          </a:xfrm>
          <a:prstGeom prst="rect">
            <a:avLst/>
          </a:prstGeom>
          <a:noFill/>
          <a:ln>
            <a:noFill/>
          </a:ln>
        </p:spPr>
      </p:pic>
      <p:sp>
        <p:nvSpPr>
          <p:cNvPr id="3" name="Google Shape;107;p29">
            <a:extLst>
              <a:ext uri="{FF2B5EF4-FFF2-40B4-BE49-F238E27FC236}">
                <a16:creationId xmlns:a16="http://schemas.microsoft.com/office/drawing/2014/main" id="{65BE958B-6C91-496D-317F-EEC80E0D351A}"/>
              </a:ext>
            </a:extLst>
          </p:cNvPr>
          <p:cNvSpPr txBox="1">
            <a:spLocks/>
          </p:cNvSpPr>
          <p:nvPr/>
        </p:nvSpPr>
        <p:spPr>
          <a:xfrm>
            <a:off x="5811406" y="1091904"/>
            <a:ext cx="2762513" cy="755715"/>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Arial"/>
              <a:buNone/>
              <a:defRPr sz="26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2000" dirty="0">
                <a:solidFill>
                  <a:schemeClr val="accent1"/>
                </a:solidFill>
              </a:rPr>
              <a:t>52-km seafloor cable at Monterey Bay </a:t>
            </a:r>
          </a:p>
        </p:txBody>
      </p:sp>
      <p:sp>
        <p:nvSpPr>
          <p:cNvPr id="4" name="Google Shape;107;p29">
            <a:extLst>
              <a:ext uri="{FF2B5EF4-FFF2-40B4-BE49-F238E27FC236}">
                <a16:creationId xmlns:a16="http://schemas.microsoft.com/office/drawing/2014/main" id="{C6ED2BE2-EFFF-AB0E-06B6-624B8D979F74}"/>
              </a:ext>
            </a:extLst>
          </p:cNvPr>
          <p:cNvSpPr txBox="1">
            <a:spLocks/>
          </p:cNvSpPr>
          <p:nvPr/>
        </p:nvSpPr>
        <p:spPr>
          <a:xfrm>
            <a:off x="7830170" y="6541983"/>
            <a:ext cx="2718560" cy="323193"/>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Arial"/>
              <a:buNone/>
              <a:defRPr sz="26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1800" dirty="0">
                <a:solidFill>
                  <a:schemeClr val="tx1"/>
                </a:solidFill>
              </a:rPr>
              <a:t>Zhu et al. (2025, </a:t>
            </a:r>
            <a:r>
              <a:rPr lang="en-US" sz="1800" dirty="0" err="1">
                <a:solidFill>
                  <a:schemeClr val="tx1"/>
                </a:solidFill>
              </a:rPr>
              <a:t>arXiv</a:t>
            </a:r>
            <a:r>
              <a:rPr lang="en-US" sz="1800" dirty="0">
                <a:solidFill>
                  <a:schemeClr val="tx1"/>
                </a:solidFill>
              </a:rPr>
              <a:t>)</a:t>
            </a:r>
          </a:p>
        </p:txBody>
      </p:sp>
      <p:pic>
        <p:nvPicPr>
          <p:cNvPr id="6" name="Picture 5" descr="A graph of a number of bars&#10;&#10;AI-generated content may be incorrect.">
            <a:extLst>
              <a:ext uri="{FF2B5EF4-FFF2-40B4-BE49-F238E27FC236}">
                <a16:creationId xmlns:a16="http://schemas.microsoft.com/office/drawing/2014/main" id="{2283663A-F83A-D8B3-DA64-3EAC5D120BE2}"/>
              </a:ext>
            </a:extLst>
          </p:cNvPr>
          <p:cNvPicPr>
            <a:picLocks noChangeAspect="1"/>
          </p:cNvPicPr>
          <p:nvPr/>
        </p:nvPicPr>
        <p:blipFill>
          <a:blip r:embed="rId4"/>
          <a:stretch>
            <a:fillRect/>
          </a:stretch>
        </p:blipFill>
        <p:spPr>
          <a:xfrm>
            <a:off x="5023744" y="4399722"/>
            <a:ext cx="2806426" cy="2471530"/>
          </a:xfrm>
          <a:prstGeom prst="rect">
            <a:avLst/>
          </a:prstGeom>
        </p:spPr>
      </p:pic>
      <p:sp>
        <p:nvSpPr>
          <p:cNvPr id="8" name="Google Shape;107;p29">
            <a:extLst>
              <a:ext uri="{FF2B5EF4-FFF2-40B4-BE49-F238E27FC236}">
                <a16:creationId xmlns:a16="http://schemas.microsoft.com/office/drawing/2014/main" id="{0E38B587-A079-4867-5933-7CE50AA1BF58}"/>
              </a:ext>
            </a:extLst>
          </p:cNvPr>
          <p:cNvSpPr txBox="1">
            <a:spLocks/>
          </p:cNvSpPr>
          <p:nvPr/>
        </p:nvSpPr>
        <p:spPr>
          <a:xfrm>
            <a:off x="7830170" y="5864580"/>
            <a:ext cx="2718560" cy="697832"/>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Arial"/>
              <a:buNone/>
              <a:defRPr sz="26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1800" dirty="0">
                <a:solidFill>
                  <a:schemeClr val="accent1"/>
                </a:solidFill>
              </a:rPr>
              <a:t>1.1M pairs of P and S picks from CEED</a:t>
            </a:r>
          </a:p>
        </p:txBody>
      </p:sp>
      <p:pic>
        <p:nvPicPr>
          <p:cNvPr id="2" name="Picture 1">
            <a:extLst>
              <a:ext uri="{FF2B5EF4-FFF2-40B4-BE49-F238E27FC236}">
                <a16:creationId xmlns:a16="http://schemas.microsoft.com/office/drawing/2014/main" id="{43175961-5B04-3C15-6DA5-ABF5E7497F85}"/>
              </a:ext>
            </a:extLst>
          </p:cNvPr>
          <p:cNvPicPr>
            <a:picLocks noChangeAspect="1"/>
          </p:cNvPicPr>
          <p:nvPr/>
        </p:nvPicPr>
        <p:blipFill>
          <a:blip r:embed="rId5"/>
          <a:stretch>
            <a:fillRect/>
          </a:stretch>
        </p:blipFill>
        <p:spPr>
          <a:xfrm>
            <a:off x="8391883" y="841351"/>
            <a:ext cx="3799682" cy="3109073"/>
          </a:xfrm>
          <a:prstGeom prst="rect">
            <a:avLst/>
          </a:prstGeom>
        </p:spPr>
      </p:pic>
      <p:sp>
        <p:nvSpPr>
          <p:cNvPr id="7" name="Google Shape;107;p29">
            <a:extLst>
              <a:ext uri="{FF2B5EF4-FFF2-40B4-BE49-F238E27FC236}">
                <a16:creationId xmlns:a16="http://schemas.microsoft.com/office/drawing/2014/main" id="{281D553E-2843-1868-7944-E0B957C79208}"/>
              </a:ext>
            </a:extLst>
          </p:cNvPr>
          <p:cNvSpPr txBox="1">
            <a:spLocks/>
          </p:cNvSpPr>
          <p:nvPr/>
        </p:nvSpPr>
        <p:spPr>
          <a:xfrm>
            <a:off x="8451410" y="3725358"/>
            <a:ext cx="3800115" cy="356467"/>
          </a:xfrm>
          <a:prstGeom prst="rect">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600"/>
              <a:buFont typeface="Arial"/>
              <a:buNone/>
              <a:defRPr sz="26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sz="1800" dirty="0">
                <a:solidFill>
                  <a:schemeClr val="tx1"/>
                </a:solidFill>
              </a:rPr>
              <a:t>Romanowicz et al. (2023, SRL)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058B0789-F945-CB53-CB74-A7145B335C49}"/>
            </a:ext>
          </a:extLst>
        </p:cNvPr>
        <p:cNvGrpSpPr/>
        <p:nvPr/>
      </p:nvGrpSpPr>
      <p:grpSpPr>
        <a:xfrm>
          <a:off x="0" y="0"/>
          <a:ext cx="0" cy="0"/>
          <a:chOff x="0" y="0"/>
          <a:chExt cx="0" cy="0"/>
        </a:xfrm>
      </p:grpSpPr>
      <p:sp>
        <p:nvSpPr>
          <p:cNvPr id="163" name="Google Shape;163;p2">
            <a:extLst>
              <a:ext uri="{FF2B5EF4-FFF2-40B4-BE49-F238E27FC236}">
                <a16:creationId xmlns:a16="http://schemas.microsoft.com/office/drawing/2014/main" id="{397EEF18-52E9-6D75-7013-7455C59BC35B}"/>
              </a:ext>
            </a:extLst>
          </p:cNvPr>
          <p:cNvSpPr txBox="1"/>
          <p:nvPr/>
        </p:nvSpPr>
        <p:spPr>
          <a:xfrm>
            <a:off x="2146375" y="1860300"/>
            <a:ext cx="7760400" cy="400200"/>
          </a:xfrm>
          <a:prstGeom prst="rect">
            <a:avLst/>
          </a:prstGeom>
          <a:noFill/>
          <a:ln>
            <a:noFill/>
          </a:ln>
        </p:spPr>
        <p:txBody>
          <a:bodyPr spcFirstLastPara="1" wrap="square" lIns="91425" tIns="91425" rIns="91425" bIns="91425" anchor="t" anchorCtr="0">
            <a:spAutoFit/>
          </a:bodyPr>
          <a:lstStyle/>
          <a:p>
            <a:endParaRPr/>
          </a:p>
        </p:txBody>
      </p:sp>
      <p:sp>
        <p:nvSpPr>
          <p:cNvPr id="164" name="Google Shape;164;p2">
            <a:extLst>
              <a:ext uri="{FF2B5EF4-FFF2-40B4-BE49-F238E27FC236}">
                <a16:creationId xmlns:a16="http://schemas.microsoft.com/office/drawing/2014/main" id="{50ABE3F0-4D56-4C42-9196-45D0DB932AEF}"/>
              </a:ext>
            </a:extLst>
          </p:cNvPr>
          <p:cNvSpPr txBox="1">
            <a:spLocks noGrp="1"/>
          </p:cNvSpPr>
          <p:nvPr>
            <p:ph type="body" idx="1"/>
          </p:nvPr>
        </p:nvSpPr>
        <p:spPr>
          <a:xfrm>
            <a:off x="2062150" y="1793829"/>
            <a:ext cx="8359800" cy="4252800"/>
          </a:xfrm>
          <a:prstGeom prst="rect">
            <a:avLst/>
          </a:prstGeom>
        </p:spPr>
        <p:txBody>
          <a:bodyPr spcFirstLastPara="1" wrap="square" lIns="91425" tIns="91425" rIns="91425" bIns="91425" anchor="t" anchorCtr="0">
            <a:noAutofit/>
          </a:bodyPr>
          <a:lstStyle/>
          <a:p>
            <a:pPr marL="0" indent="0">
              <a:buNone/>
            </a:pPr>
            <a:endParaRPr lang="en-US" sz="2000" dirty="0"/>
          </a:p>
          <a:p>
            <a:pPr marL="0" indent="0">
              <a:buNone/>
            </a:pPr>
            <a:endParaRPr lang="en-US" sz="2000" dirty="0"/>
          </a:p>
        </p:txBody>
      </p:sp>
      <p:sp>
        <p:nvSpPr>
          <p:cNvPr id="165" name="Google Shape;165;p2">
            <a:extLst>
              <a:ext uri="{FF2B5EF4-FFF2-40B4-BE49-F238E27FC236}">
                <a16:creationId xmlns:a16="http://schemas.microsoft.com/office/drawing/2014/main" id="{EE8F4488-6887-5F07-B84F-13AC2E01D23B}"/>
              </a:ext>
            </a:extLst>
          </p:cNvPr>
          <p:cNvSpPr txBox="1">
            <a:spLocks noGrp="1"/>
          </p:cNvSpPr>
          <p:nvPr>
            <p:ph type="title"/>
          </p:nvPr>
        </p:nvSpPr>
        <p:spPr>
          <a:xfrm>
            <a:off x="419858" y="1475899"/>
            <a:ext cx="4493106" cy="4650335"/>
          </a:xfrm>
          <a:prstGeom prst="rect">
            <a:avLst/>
          </a:prstGeom>
        </p:spPr>
        <p:txBody>
          <a:bodyPr spcFirstLastPara="1" wrap="square" lIns="91425" tIns="91425" rIns="91425" bIns="91425" anchor="t" anchorCtr="0">
            <a:noAutofit/>
          </a:bodyPr>
          <a:lstStyle/>
          <a:p>
            <a:r>
              <a:rPr lang="en-US" sz="2800" dirty="0"/>
              <a:t>SCEDC Holdings </a:t>
            </a:r>
            <a:br>
              <a:rPr lang="en-US" sz="2800" dirty="0"/>
            </a:br>
            <a:r>
              <a:rPr lang="en-US" sz="2800" dirty="0"/>
              <a:t>20 Networks</a:t>
            </a:r>
            <a:br>
              <a:rPr lang="en-US" sz="2800" dirty="0"/>
            </a:br>
            <a:r>
              <a:rPr lang="en-US" sz="2800" dirty="0"/>
              <a:t>6,769 Stations, 560 in CI</a:t>
            </a:r>
            <a:br>
              <a:rPr lang="en-US" sz="2800" dirty="0"/>
            </a:br>
            <a:br>
              <a:rPr lang="en-US" sz="2800" dirty="0"/>
            </a:br>
            <a:br>
              <a:rPr lang="en-US" sz="2800" dirty="0"/>
            </a:br>
            <a:r>
              <a:rPr lang="en-US" sz="2800" dirty="0"/>
              <a:t>Data are available in AWS Open Dataset Program</a:t>
            </a:r>
            <a:endParaRPr sz="2800" dirty="0"/>
          </a:p>
        </p:txBody>
      </p:sp>
      <p:pic>
        <p:nvPicPr>
          <p:cNvPr id="3" name="Picture 2">
            <a:extLst>
              <a:ext uri="{FF2B5EF4-FFF2-40B4-BE49-F238E27FC236}">
                <a16:creationId xmlns:a16="http://schemas.microsoft.com/office/drawing/2014/main" id="{2F49242B-6183-C1B8-1E99-BF4E06EF935B}"/>
              </a:ext>
            </a:extLst>
          </p:cNvPr>
          <p:cNvPicPr>
            <a:picLocks noChangeAspect="1"/>
          </p:cNvPicPr>
          <p:nvPr/>
        </p:nvPicPr>
        <p:blipFill>
          <a:blip r:embed="rId3"/>
          <a:stretch>
            <a:fillRect/>
          </a:stretch>
        </p:blipFill>
        <p:spPr>
          <a:xfrm>
            <a:off x="5362415" y="1103627"/>
            <a:ext cx="6829586" cy="5754373"/>
          </a:xfrm>
          <a:prstGeom prst="rect">
            <a:avLst/>
          </a:prstGeom>
        </p:spPr>
      </p:pic>
    </p:spTree>
    <p:extLst>
      <p:ext uri="{BB962C8B-B14F-4D97-AF65-F5344CB8AC3E}">
        <p14:creationId xmlns:p14="http://schemas.microsoft.com/office/powerpoint/2010/main" val="283403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
          <p:cNvSpPr txBox="1"/>
          <p:nvPr/>
        </p:nvSpPr>
        <p:spPr>
          <a:xfrm>
            <a:off x="2146375" y="1860300"/>
            <a:ext cx="7760400" cy="400200"/>
          </a:xfrm>
          <a:prstGeom prst="rect">
            <a:avLst/>
          </a:prstGeom>
          <a:noFill/>
          <a:ln>
            <a:noFill/>
          </a:ln>
        </p:spPr>
        <p:txBody>
          <a:bodyPr spcFirstLastPara="1" wrap="square" lIns="91425" tIns="91425" rIns="91425" bIns="91425" anchor="t" anchorCtr="0">
            <a:spAutoFit/>
          </a:bodyPr>
          <a:lstStyle/>
          <a:p>
            <a:endParaRPr/>
          </a:p>
        </p:txBody>
      </p:sp>
      <p:sp>
        <p:nvSpPr>
          <p:cNvPr id="164" name="Google Shape;164;p2"/>
          <p:cNvSpPr txBox="1">
            <a:spLocks noGrp="1"/>
          </p:cNvSpPr>
          <p:nvPr>
            <p:ph type="body" idx="1"/>
          </p:nvPr>
        </p:nvSpPr>
        <p:spPr>
          <a:xfrm>
            <a:off x="2062150" y="1793829"/>
            <a:ext cx="8359800" cy="4252800"/>
          </a:xfrm>
          <a:prstGeom prst="rect">
            <a:avLst/>
          </a:prstGeom>
        </p:spPr>
        <p:txBody>
          <a:bodyPr spcFirstLastPara="1" wrap="square" lIns="91425" tIns="91425" rIns="91425" bIns="91425" anchor="t" anchorCtr="0">
            <a:noAutofit/>
          </a:bodyPr>
          <a:lstStyle/>
          <a:p>
            <a:pPr marL="0" indent="0">
              <a:buNone/>
            </a:pPr>
            <a:endParaRPr lang="en-US" sz="2000" dirty="0"/>
          </a:p>
          <a:p>
            <a:pPr marL="0" indent="0">
              <a:buNone/>
            </a:pPr>
            <a:endParaRPr lang="en-US" sz="2000" dirty="0"/>
          </a:p>
        </p:txBody>
      </p:sp>
      <p:sp>
        <p:nvSpPr>
          <p:cNvPr id="165" name="Google Shape;165;p2"/>
          <p:cNvSpPr txBox="1">
            <a:spLocks noGrp="1"/>
          </p:cNvSpPr>
          <p:nvPr>
            <p:ph type="title"/>
          </p:nvPr>
        </p:nvSpPr>
        <p:spPr>
          <a:xfrm>
            <a:off x="419858" y="1475899"/>
            <a:ext cx="4751749" cy="4650335"/>
          </a:xfrm>
          <a:prstGeom prst="rect">
            <a:avLst/>
          </a:prstGeom>
        </p:spPr>
        <p:txBody>
          <a:bodyPr spcFirstLastPara="1" wrap="square" lIns="91425" tIns="91425" rIns="91425" bIns="91425" anchor="t" anchorCtr="0">
            <a:noAutofit/>
          </a:bodyPr>
          <a:lstStyle/>
          <a:p>
            <a:r>
              <a:rPr lang="en-US" sz="2800" dirty="0"/>
              <a:t>EarthScope Holdings 1,134 TB</a:t>
            </a:r>
            <a:br>
              <a:rPr lang="en-US" sz="2800" dirty="0"/>
            </a:br>
            <a:r>
              <a:rPr lang="en-US" sz="2800" dirty="0"/>
              <a:t>1,077 Permanent Networks</a:t>
            </a:r>
            <a:br>
              <a:rPr lang="en-US" sz="2800" dirty="0"/>
            </a:br>
            <a:r>
              <a:rPr lang="en-US" sz="2800" dirty="0"/>
              <a:t>16,301 Stations</a:t>
            </a:r>
            <a:br>
              <a:rPr lang="en-US" sz="2800" dirty="0"/>
            </a:br>
            <a:br>
              <a:rPr lang="en-US" sz="2800" dirty="0"/>
            </a:br>
            <a:r>
              <a:rPr lang="en-US" sz="2800" dirty="0"/>
              <a:t>All data stored on AWS, some moving to the Open Dataset Program</a:t>
            </a:r>
            <a:endParaRPr sz="2800" dirty="0"/>
          </a:p>
        </p:txBody>
      </p:sp>
      <p:pic>
        <p:nvPicPr>
          <p:cNvPr id="3" name="Picture 2">
            <a:extLst>
              <a:ext uri="{FF2B5EF4-FFF2-40B4-BE49-F238E27FC236}">
                <a16:creationId xmlns:a16="http://schemas.microsoft.com/office/drawing/2014/main" id="{F71B87A9-F36F-CE70-7135-E5C706CA0CF7}"/>
              </a:ext>
            </a:extLst>
          </p:cNvPr>
          <p:cNvPicPr>
            <a:picLocks noChangeAspect="1"/>
          </p:cNvPicPr>
          <p:nvPr/>
        </p:nvPicPr>
        <p:blipFill>
          <a:blip r:embed="rId3"/>
          <a:stretch>
            <a:fillRect/>
          </a:stretch>
        </p:blipFill>
        <p:spPr>
          <a:xfrm>
            <a:off x="5365424" y="1069383"/>
            <a:ext cx="6826576" cy="5788617"/>
          </a:xfrm>
          <a:prstGeom prst="rect">
            <a:avLst/>
          </a:prstGeom>
        </p:spPr>
      </p:pic>
    </p:spTree>
    <p:extLst>
      <p:ext uri="{BB962C8B-B14F-4D97-AF65-F5344CB8AC3E}">
        <p14:creationId xmlns:p14="http://schemas.microsoft.com/office/powerpoint/2010/main" val="2551360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86027F-2316-2065-4245-470C8D1EE3CC}"/>
              </a:ext>
            </a:extLst>
          </p:cNvPr>
          <p:cNvSpPr txBox="1"/>
          <p:nvPr/>
        </p:nvSpPr>
        <p:spPr>
          <a:xfrm>
            <a:off x="353568" y="2736502"/>
            <a:ext cx="3425952" cy="1384995"/>
          </a:xfrm>
          <a:prstGeom prst="rect">
            <a:avLst/>
          </a:prstGeom>
          <a:noFill/>
        </p:spPr>
        <p:txBody>
          <a:bodyPr wrap="square" rtlCol="0">
            <a:spAutoFit/>
          </a:bodyPr>
          <a:lstStyle/>
          <a:p>
            <a:r>
              <a:rPr lang="en-US" sz="2800" dirty="0"/>
              <a:t>SAGE (operated by EarthScope) Data Holdings</a:t>
            </a:r>
          </a:p>
        </p:txBody>
      </p:sp>
      <p:pic>
        <p:nvPicPr>
          <p:cNvPr id="1026" name="Picture 2">
            <a:extLst>
              <a:ext uri="{FF2B5EF4-FFF2-40B4-BE49-F238E27FC236}">
                <a16:creationId xmlns:a16="http://schemas.microsoft.com/office/drawing/2014/main" id="{0339D51D-9114-6B41-35D8-BC436F760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520" y="1381760"/>
            <a:ext cx="74295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693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D251992-C5B1-E39A-A3BD-E932C46F7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136" y="1188312"/>
            <a:ext cx="5888864" cy="5669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6FF3EA-C675-2F4F-70ED-1FDB652D2CDF}"/>
              </a:ext>
            </a:extLst>
          </p:cNvPr>
          <p:cNvSpPr txBox="1"/>
          <p:nvPr/>
        </p:nvSpPr>
        <p:spPr>
          <a:xfrm>
            <a:off x="378174" y="1287925"/>
            <a:ext cx="6114605" cy="1446550"/>
          </a:xfrm>
          <a:prstGeom prst="rect">
            <a:avLst/>
          </a:prstGeom>
          <a:noFill/>
        </p:spPr>
        <p:txBody>
          <a:bodyPr wrap="square" rtlCol="0">
            <a:spAutoFit/>
          </a:bodyPr>
          <a:lstStyle/>
          <a:p>
            <a:r>
              <a:rPr lang="en-US" sz="3200" dirty="0"/>
              <a:t>Data Distribution by Network Estimated at 2 Petabytes/Year </a:t>
            </a:r>
          </a:p>
          <a:p>
            <a:r>
              <a:rPr lang="en-US" sz="2400" dirty="0"/>
              <a:t>(based on 2025 Q2)</a:t>
            </a:r>
          </a:p>
        </p:txBody>
      </p:sp>
      <p:sp>
        <p:nvSpPr>
          <p:cNvPr id="8" name="TextBox 7">
            <a:extLst>
              <a:ext uri="{FF2B5EF4-FFF2-40B4-BE49-F238E27FC236}">
                <a16:creationId xmlns:a16="http://schemas.microsoft.com/office/drawing/2014/main" id="{961C7094-B706-5875-8EC3-9F3FF1FEF106}"/>
              </a:ext>
            </a:extLst>
          </p:cNvPr>
          <p:cNvSpPr txBox="1"/>
          <p:nvPr/>
        </p:nvSpPr>
        <p:spPr>
          <a:xfrm>
            <a:off x="8559165" y="3123252"/>
            <a:ext cx="2971017" cy="461665"/>
          </a:xfrm>
          <a:prstGeom prst="rect">
            <a:avLst/>
          </a:prstGeom>
          <a:noFill/>
        </p:spPr>
        <p:txBody>
          <a:bodyPr wrap="square" rtlCol="0">
            <a:spAutoFit/>
          </a:bodyPr>
          <a:lstStyle/>
          <a:p>
            <a:pPr algn="ctr"/>
            <a:r>
              <a:rPr lang="en-US" sz="2400" dirty="0"/>
              <a:t>Other 48.4%</a:t>
            </a:r>
          </a:p>
        </p:txBody>
      </p:sp>
      <p:sp>
        <p:nvSpPr>
          <p:cNvPr id="9" name="TextBox 8">
            <a:extLst>
              <a:ext uri="{FF2B5EF4-FFF2-40B4-BE49-F238E27FC236}">
                <a16:creationId xmlns:a16="http://schemas.microsoft.com/office/drawing/2014/main" id="{D86EFE21-F093-64F9-FD4C-12815CFAC8B4}"/>
              </a:ext>
            </a:extLst>
          </p:cNvPr>
          <p:cNvSpPr txBox="1"/>
          <p:nvPr/>
        </p:nvSpPr>
        <p:spPr>
          <a:xfrm>
            <a:off x="4153546" y="4733504"/>
            <a:ext cx="2439041" cy="1138773"/>
          </a:xfrm>
          <a:prstGeom prst="rect">
            <a:avLst/>
          </a:prstGeom>
          <a:noFill/>
        </p:spPr>
        <p:txBody>
          <a:bodyPr wrap="square" rtlCol="0">
            <a:spAutoFit/>
          </a:bodyPr>
          <a:lstStyle/>
          <a:p>
            <a:pPr algn="ctr"/>
            <a:r>
              <a:rPr lang="en-US" sz="2400" dirty="0"/>
              <a:t>Global Seismic Network 7.3% </a:t>
            </a:r>
          </a:p>
          <a:p>
            <a:pPr algn="ctr"/>
            <a:r>
              <a:rPr lang="en-US" sz="2000" dirty="0"/>
              <a:t>(IU + II)</a:t>
            </a:r>
            <a:r>
              <a:rPr lang="en-US" dirty="0"/>
              <a:t> </a:t>
            </a:r>
          </a:p>
        </p:txBody>
      </p:sp>
      <p:sp>
        <p:nvSpPr>
          <p:cNvPr id="11" name="TextBox 10">
            <a:extLst>
              <a:ext uri="{FF2B5EF4-FFF2-40B4-BE49-F238E27FC236}">
                <a16:creationId xmlns:a16="http://schemas.microsoft.com/office/drawing/2014/main" id="{2F4217E5-259D-2391-0CBB-5403887CB440}"/>
              </a:ext>
            </a:extLst>
          </p:cNvPr>
          <p:cNvSpPr txBox="1"/>
          <p:nvPr/>
        </p:nvSpPr>
        <p:spPr>
          <a:xfrm>
            <a:off x="3154417" y="3046308"/>
            <a:ext cx="3148719" cy="1077218"/>
          </a:xfrm>
          <a:prstGeom prst="rect">
            <a:avLst/>
          </a:prstGeom>
          <a:noFill/>
        </p:spPr>
        <p:txBody>
          <a:bodyPr wrap="square" rtlCol="0">
            <a:spAutoFit/>
          </a:bodyPr>
          <a:lstStyle/>
          <a:p>
            <a:pPr algn="ctr"/>
            <a:r>
              <a:rPr lang="en-US" sz="2400" dirty="0"/>
              <a:t>CN 5.0%</a:t>
            </a:r>
          </a:p>
          <a:p>
            <a:pPr algn="ctr"/>
            <a:r>
              <a:rPr lang="en-US" sz="2000" dirty="0"/>
              <a:t>(</a:t>
            </a:r>
            <a:r>
              <a:rPr lang="en-US" sz="2000" b="0" i="0" dirty="0">
                <a:solidFill>
                  <a:srgbClr val="383838"/>
                </a:solidFill>
                <a:effectLst/>
                <a:latin typeface="Open Sans" panose="020B0606030504020204" pitchFamily="34" charset="0"/>
              </a:rPr>
              <a:t>Canadian National Seismograph Network</a:t>
            </a:r>
            <a:r>
              <a:rPr lang="en-US" sz="2000" dirty="0"/>
              <a:t>)</a:t>
            </a:r>
            <a:r>
              <a:rPr lang="en-US" dirty="0"/>
              <a:t> </a:t>
            </a:r>
          </a:p>
        </p:txBody>
      </p:sp>
      <p:sp>
        <p:nvSpPr>
          <p:cNvPr id="12" name="Right Arrow 11">
            <a:extLst>
              <a:ext uri="{FF2B5EF4-FFF2-40B4-BE49-F238E27FC236}">
                <a16:creationId xmlns:a16="http://schemas.microsoft.com/office/drawing/2014/main" id="{C7768B71-A02B-82F2-B160-C5BC7C57606E}"/>
              </a:ext>
            </a:extLst>
          </p:cNvPr>
          <p:cNvSpPr/>
          <p:nvPr/>
        </p:nvSpPr>
        <p:spPr>
          <a:xfrm rot="347541">
            <a:off x="6327552" y="3702317"/>
            <a:ext cx="530070" cy="254887"/>
          </a:xfrm>
          <a:prstGeom prst="righ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EEB7A775-8A3A-DD94-93E4-108E29041CCA}"/>
              </a:ext>
            </a:extLst>
          </p:cNvPr>
          <p:cNvSpPr/>
          <p:nvPr/>
        </p:nvSpPr>
        <p:spPr>
          <a:xfrm rot="21243702">
            <a:off x="6707220" y="5082694"/>
            <a:ext cx="530070" cy="254887"/>
          </a:xfrm>
          <a:prstGeom prst="rightArrow">
            <a:avLst/>
          </a:prstGeom>
          <a:solidFill>
            <a:srgbClr val="FFC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A1AD2A63-BFB7-EACB-CBE8-29D5BECFC970}"/>
              </a:ext>
            </a:extLst>
          </p:cNvPr>
          <p:cNvSpPr/>
          <p:nvPr/>
        </p:nvSpPr>
        <p:spPr>
          <a:xfrm rot="20512446">
            <a:off x="6519276" y="4586315"/>
            <a:ext cx="530070" cy="254887"/>
          </a:xfrm>
          <a:prstGeom prst="rightArrow">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97969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6709</TotalTime>
  <Words>450</Words>
  <Application>Microsoft Macintosh PowerPoint</Application>
  <PresentationFormat>Widescreen</PresentationFormat>
  <Paragraphs>48</Paragraphs>
  <Slides>11</Slides>
  <Notes>6</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Calibri</vt:lpstr>
      <vt:lpstr>Open Sans</vt:lpstr>
      <vt:lpstr>Arial</vt:lpstr>
      <vt:lpstr>Times New Roman</vt:lpstr>
      <vt:lpstr>Office Theme</vt:lpstr>
      <vt:lpstr>Custom Design</vt:lpstr>
      <vt:lpstr>North American Report</vt:lpstr>
      <vt:lpstr>Federated Data Centers in North America</vt:lpstr>
      <vt:lpstr>Canada - Earthquake Early Warning System  Activation of system in British Columbia</vt:lpstr>
      <vt:lpstr>Canada - Earthquake Early Warning System  First Successful Alert</vt:lpstr>
      <vt:lpstr>NCEDC Holdings:  184 TB; 29 Networks; 2,640 Stations  New network B4: Berkeley Distributed Acoustic  Sensing Network  All data available through AWS Open Dataset Program  A unified California Earthquake Event Dataset (CEED) to facilitate machine-learning based research </vt:lpstr>
      <vt:lpstr>SCEDC Holdings  20 Networks 6,769 Stations, 560 in CI   Data are available in AWS Open Dataset Program</vt:lpstr>
      <vt:lpstr>EarthScope Holdings 1,134 TB 1,077 Permanent Networks 16,301 Stations  All data stored on AWS, some moving to the Open Dataset Program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dc:title>
  <dc:creator>Florian Haslinger</dc:creator>
  <cp:lastModifiedBy>Jerry Carter</cp:lastModifiedBy>
  <cp:revision>15</cp:revision>
  <dcterms:created xsi:type="dcterms:W3CDTF">2015-06-26T07:37:02Z</dcterms:created>
  <dcterms:modified xsi:type="dcterms:W3CDTF">2025-08-31T08:32:48Z</dcterms:modified>
</cp:coreProperties>
</file>