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2" r:id="rId3"/>
    <p:sldId id="258" r:id="rId4"/>
    <p:sldId id="257" r:id="rId5"/>
    <p:sldId id="259" r:id="rId6"/>
    <p:sldId id="260" r:id="rId7"/>
    <p:sldId id="263" r:id="rId8"/>
    <p:sldId id="261" r:id="rId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203" autoAdjust="0"/>
  </p:normalViewPr>
  <p:slideViewPr>
    <p:cSldViewPr snapToGrid="0">
      <p:cViewPr varScale="1">
        <p:scale>
          <a:sx n="66" d="100"/>
          <a:sy n="66" d="100"/>
        </p:scale>
        <p:origin x="63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4E602-CB6E-476F-9D93-8F3D978D3181}" type="datetimeFigureOut">
              <a:rPr lang="zh-TW" altLang="en-US" smtClean="0"/>
              <a:t>2025/8/31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33CFB-E8CB-4A87-87B8-40FDFCD1D075}" type="slidenum">
              <a:rPr lang="zh-TW" altLang="en-US" smtClean="0"/>
              <a:t>‹#›</a:t>
            </a:fld>
            <a:endParaRPr lang="zh-TW" altLang="en-US"/>
          </a:p>
        </p:txBody>
      </p:sp>
    </p:spTree>
    <p:extLst>
      <p:ext uri="{BB962C8B-B14F-4D97-AF65-F5344CB8AC3E}">
        <p14:creationId xmlns:p14="http://schemas.microsoft.com/office/powerpoint/2010/main" val="231928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333333"/>
                </a:solidFill>
                <a:effectLst/>
                <a:latin typeface="Georgia" panose="02040502050405020303" pitchFamily="18" charset="0"/>
              </a:rPr>
              <a:t>The purpose of MOWLAS is to provide comprehensive, accurate, and rapid observation and monitoring of earthquake, tsunami, and volcano events throughout Japan and its offshore areas. MOWLAS data are widely utilized for long-term earthquake forecasting, the monitoring of current seismic activity, seismic and tsunami hazard assessments, earthquake early warning, tsunami warning, and earthquake engineering, as well as earthquake science.</a:t>
            </a:r>
            <a:endParaRPr lang="zh-TW" altLang="en-US" dirty="0"/>
          </a:p>
        </p:txBody>
      </p:sp>
      <p:sp>
        <p:nvSpPr>
          <p:cNvPr id="4" name="投影片編號版面配置區 3"/>
          <p:cNvSpPr>
            <a:spLocks noGrp="1"/>
          </p:cNvSpPr>
          <p:nvPr>
            <p:ph type="sldNum" sz="quarter" idx="5"/>
          </p:nvPr>
        </p:nvSpPr>
        <p:spPr/>
        <p:txBody>
          <a:bodyPr/>
          <a:lstStyle/>
          <a:p>
            <a:fld id="{67033CFB-E8CB-4A87-87B8-40FDFCD1D075}" type="slidenum">
              <a:rPr lang="zh-TW" altLang="en-US" smtClean="0"/>
              <a:t>4</a:t>
            </a:fld>
            <a:endParaRPr lang="zh-TW" altLang="en-US"/>
          </a:p>
        </p:txBody>
      </p:sp>
    </p:spTree>
    <p:extLst>
      <p:ext uri="{BB962C8B-B14F-4D97-AF65-F5344CB8AC3E}">
        <p14:creationId xmlns:p14="http://schemas.microsoft.com/office/powerpoint/2010/main" val="401388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7033CFB-E8CB-4A87-87B8-40FDFCD1D075}" type="slidenum">
              <a:rPr lang="zh-TW" altLang="en-US" smtClean="0"/>
              <a:t>8</a:t>
            </a:fld>
            <a:endParaRPr lang="zh-TW" altLang="en-US"/>
          </a:p>
        </p:txBody>
      </p:sp>
    </p:spTree>
    <p:extLst>
      <p:ext uri="{BB962C8B-B14F-4D97-AF65-F5344CB8AC3E}">
        <p14:creationId xmlns:p14="http://schemas.microsoft.com/office/powerpoint/2010/main" val="28854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7B060B6-F0D5-42E6-8EC7-F2177F413416}"/>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344EB720-67B0-443B-9018-721C8D6E0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B7CB8BF-8464-436C-B352-F27F6886C19D}"/>
              </a:ext>
            </a:extLst>
          </p:cNvPr>
          <p:cNvSpPr>
            <a:spLocks noGrp="1"/>
          </p:cNvSpPr>
          <p:nvPr>
            <p:ph type="dt" sz="half" idx="10"/>
          </p:nvPr>
        </p:nvSpPr>
        <p:spPr/>
        <p:txBody>
          <a:bodyPr/>
          <a:lstStyle/>
          <a:p>
            <a:fld id="{D5E00D1E-751F-44A0-A099-6BD6C6C6B06A}" type="datetimeFigureOut">
              <a:rPr lang="zh-TW" altLang="en-US" smtClean="0"/>
              <a:t>2025/8/31</a:t>
            </a:fld>
            <a:endParaRPr lang="zh-TW" altLang="en-US"/>
          </a:p>
        </p:txBody>
      </p:sp>
      <p:sp>
        <p:nvSpPr>
          <p:cNvPr id="5" name="頁尾版面配置區 4">
            <a:extLst>
              <a:ext uri="{FF2B5EF4-FFF2-40B4-BE49-F238E27FC236}">
                <a16:creationId xmlns:a16="http://schemas.microsoft.com/office/drawing/2014/main" id="{6F1E1993-949A-4ECA-B742-C04D2179B27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2EA62BE-E5B3-4D4D-A60B-98320B6714AD}"/>
              </a:ext>
            </a:extLst>
          </p:cNvPr>
          <p:cNvSpPr>
            <a:spLocks noGrp="1"/>
          </p:cNvSpPr>
          <p:nvPr>
            <p:ph type="sldNum" sz="quarter" idx="12"/>
          </p:nvPr>
        </p:nvSpPr>
        <p:spPr/>
        <p:txBody>
          <a:bodyPr/>
          <a:lstStyle/>
          <a:p>
            <a:fld id="{5F076863-1469-4F27-A962-14D7CC6022E3}" type="slidenum">
              <a:rPr lang="zh-TW" altLang="en-US" smtClean="0"/>
              <a:t>‹#›</a:t>
            </a:fld>
            <a:endParaRPr lang="zh-TW" altLang="en-US"/>
          </a:p>
        </p:txBody>
      </p:sp>
    </p:spTree>
    <p:extLst>
      <p:ext uri="{BB962C8B-B14F-4D97-AF65-F5344CB8AC3E}">
        <p14:creationId xmlns:p14="http://schemas.microsoft.com/office/powerpoint/2010/main" val="153953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75514D-7B9B-4EAE-BE54-6BB5798A0B4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C2CDC12F-5E5D-4761-8A25-9BC72E82AC0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BECDCC1-510C-4512-9D29-073B648BD671}"/>
              </a:ext>
            </a:extLst>
          </p:cNvPr>
          <p:cNvSpPr>
            <a:spLocks noGrp="1"/>
          </p:cNvSpPr>
          <p:nvPr>
            <p:ph type="dt" sz="half" idx="10"/>
          </p:nvPr>
        </p:nvSpPr>
        <p:spPr/>
        <p:txBody>
          <a:bodyPr/>
          <a:lstStyle/>
          <a:p>
            <a:fld id="{D5E00D1E-751F-44A0-A099-6BD6C6C6B06A}" type="datetimeFigureOut">
              <a:rPr lang="zh-TW" altLang="en-US" smtClean="0"/>
              <a:t>2025/8/31</a:t>
            </a:fld>
            <a:endParaRPr lang="zh-TW" altLang="en-US"/>
          </a:p>
        </p:txBody>
      </p:sp>
      <p:sp>
        <p:nvSpPr>
          <p:cNvPr id="5" name="頁尾版面配置區 4">
            <a:extLst>
              <a:ext uri="{FF2B5EF4-FFF2-40B4-BE49-F238E27FC236}">
                <a16:creationId xmlns:a16="http://schemas.microsoft.com/office/drawing/2014/main" id="{EF94A3BC-31BB-413E-B7ED-A5A95BEA72F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5C8D8E7-B1FB-4595-B40B-78AA2E1E5126}"/>
              </a:ext>
            </a:extLst>
          </p:cNvPr>
          <p:cNvSpPr>
            <a:spLocks noGrp="1"/>
          </p:cNvSpPr>
          <p:nvPr>
            <p:ph type="sldNum" sz="quarter" idx="12"/>
          </p:nvPr>
        </p:nvSpPr>
        <p:spPr/>
        <p:txBody>
          <a:bodyPr/>
          <a:lstStyle/>
          <a:p>
            <a:fld id="{5F076863-1469-4F27-A962-14D7CC6022E3}" type="slidenum">
              <a:rPr lang="zh-TW" altLang="en-US" smtClean="0"/>
              <a:t>‹#›</a:t>
            </a:fld>
            <a:endParaRPr lang="zh-TW" altLang="en-US"/>
          </a:p>
        </p:txBody>
      </p:sp>
    </p:spTree>
    <p:extLst>
      <p:ext uri="{BB962C8B-B14F-4D97-AF65-F5344CB8AC3E}">
        <p14:creationId xmlns:p14="http://schemas.microsoft.com/office/powerpoint/2010/main" val="79282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455630A-912F-4404-9714-11526E6188EB}"/>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7617B2C-0C79-4FBF-B47C-64391ADC44C7}"/>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B82C24F-1383-4CAD-BF0A-76FC0F44714E}"/>
              </a:ext>
            </a:extLst>
          </p:cNvPr>
          <p:cNvSpPr>
            <a:spLocks noGrp="1"/>
          </p:cNvSpPr>
          <p:nvPr>
            <p:ph type="dt" sz="half" idx="10"/>
          </p:nvPr>
        </p:nvSpPr>
        <p:spPr/>
        <p:txBody>
          <a:bodyPr/>
          <a:lstStyle/>
          <a:p>
            <a:fld id="{D5E00D1E-751F-44A0-A099-6BD6C6C6B06A}" type="datetimeFigureOut">
              <a:rPr lang="zh-TW" altLang="en-US" smtClean="0"/>
              <a:t>2025/8/31</a:t>
            </a:fld>
            <a:endParaRPr lang="zh-TW" altLang="en-US"/>
          </a:p>
        </p:txBody>
      </p:sp>
      <p:sp>
        <p:nvSpPr>
          <p:cNvPr id="5" name="頁尾版面配置區 4">
            <a:extLst>
              <a:ext uri="{FF2B5EF4-FFF2-40B4-BE49-F238E27FC236}">
                <a16:creationId xmlns:a16="http://schemas.microsoft.com/office/drawing/2014/main" id="{9677A027-9D87-4274-BCEB-83DEC30AB7F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71E3339-D4D0-4DB7-9108-94C92AD7C2A8}"/>
              </a:ext>
            </a:extLst>
          </p:cNvPr>
          <p:cNvSpPr>
            <a:spLocks noGrp="1"/>
          </p:cNvSpPr>
          <p:nvPr>
            <p:ph type="sldNum" sz="quarter" idx="12"/>
          </p:nvPr>
        </p:nvSpPr>
        <p:spPr/>
        <p:txBody>
          <a:bodyPr/>
          <a:lstStyle/>
          <a:p>
            <a:fld id="{5F076863-1469-4F27-A962-14D7CC6022E3}" type="slidenum">
              <a:rPr lang="zh-TW" altLang="en-US" smtClean="0"/>
              <a:t>‹#›</a:t>
            </a:fld>
            <a:endParaRPr lang="zh-TW" altLang="en-US"/>
          </a:p>
        </p:txBody>
      </p:sp>
    </p:spTree>
    <p:extLst>
      <p:ext uri="{BB962C8B-B14F-4D97-AF65-F5344CB8AC3E}">
        <p14:creationId xmlns:p14="http://schemas.microsoft.com/office/powerpoint/2010/main" val="366036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DA60A6-D1FD-4B9C-9601-F918B0A6645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2EC3C70-F050-47C9-AA8B-647DDC33DD5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B2A1057-5E55-425A-BADC-6FF7A2F444D4}"/>
              </a:ext>
            </a:extLst>
          </p:cNvPr>
          <p:cNvSpPr>
            <a:spLocks noGrp="1"/>
          </p:cNvSpPr>
          <p:nvPr>
            <p:ph type="dt" sz="half" idx="10"/>
          </p:nvPr>
        </p:nvSpPr>
        <p:spPr/>
        <p:txBody>
          <a:bodyPr/>
          <a:lstStyle/>
          <a:p>
            <a:fld id="{D5E00D1E-751F-44A0-A099-6BD6C6C6B06A}" type="datetimeFigureOut">
              <a:rPr lang="zh-TW" altLang="en-US" smtClean="0"/>
              <a:t>2025/8/31</a:t>
            </a:fld>
            <a:endParaRPr lang="zh-TW" altLang="en-US"/>
          </a:p>
        </p:txBody>
      </p:sp>
      <p:sp>
        <p:nvSpPr>
          <p:cNvPr id="5" name="頁尾版面配置區 4">
            <a:extLst>
              <a:ext uri="{FF2B5EF4-FFF2-40B4-BE49-F238E27FC236}">
                <a16:creationId xmlns:a16="http://schemas.microsoft.com/office/drawing/2014/main" id="{E6D94626-1819-4078-BC77-148E039BE2C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42ADC83-F6CC-44CA-969A-7E156901969E}"/>
              </a:ext>
            </a:extLst>
          </p:cNvPr>
          <p:cNvSpPr>
            <a:spLocks noGrp="1"/>
          </p:cNvSpPr>
          <p:nvPr>
            <p:ph type="sldNum" sz="quarter" idx="12"/>
          </p:nvPr>
        </p:nvSpPr>
        <p:spPr/>
        <p:txBody>
          <a:bodyPr/>
          <a:lstStyle/>
          <a:p>
            <a:fld id="{5F076863-1469-4F27-A962-14D7CC6022E3}" type="slidenum">
              <a:rPr lang="zh-TW" altLang="en-US" smtClean="0"/>
              <a:t>‹#›</a:t>
            </a:fld>
            <a:endParaRPr lang="zh-TW" altLang="en-US"/>
          </a:p>
        </p:txBody>
      </p:sp>
    </p:spTree>
    <p:extLst>
      <p:ext uri="{BB962C8B-B14F-4D97-AF65-F5344CB8AC3E}">
        <p14:creationId xmlns:p14="http://schemas.microsoft.com/office/powerpoint/2010/main" val="253750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4B0942-FE7D-4644-B22E-DC95E65391DE}"/>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F76B1AB-BBB6-4D84-984B-F22F74D7C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D3A8964-8ED4-42BC-92F3-76846501077E}"/>
              </a:ext>
            </a:extLst>
          </p:cNvPr>
          <p:cNvSpPr>
            <a:spLocks noGrp="1"/>
          </p:cNvSpPr>
          <p:nvPr>
            <p:ph type="dt" sz="half" idx="10"/>
          </p:nvPr>
        </p:nvSpPr>
        <p:spPr/>
        <p:txBody>
          <a:bodyPr/>
          <a:lstStyle/>
          <a:p>
            <a:fld id="{D5E00D1E-751F-44A0-A099-6BD6C6C6B06A}" type="datetimeFigureOut">
              <a:rPr lang="zh-TW" altLang="en-US" smtClean="0"/>
              <a:t>2025/8/31</a:t>
            </a:fld>
            <a:endParaRPr lang="zh-TW" altLang="en-US"/>
          </a:p>
        </p:txBody>
      </p:sp>
      <p:sp>
        <p:nvSpPr>
          <p:cNvPr id="5" name="頁尾版面配置區 4">
            <a:extLst>
              <a:ext uri="{FF2B5EF4-FFF2-40B4-BE49-F238E27FC236}">
                <a16:creationId xmlns:a16="http://schemas.microsoft.com/office/drawing/2014/main" id="{5DDF7FB5-F809-4454-AB93-E2D3D67FA2E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98A3A21-898B-4BC5-9037-D970AD3F949D}"/>
              </a:ext>
            </a:extLst>
          </p:cNvPr>
          <p:cNvSpPr>
            <a:spLocks noGrp="1"/>
          </p:cNvSpPr>
          <p:nvPr>
            <p:ph type="sldNum" sz="quarter" idx="12"/>
          </p:nvPr>
        </p:nvSpPr>
        <p:spPr/>
        <p:txBody>
          <a:bodyPr/>
          <a:lstStyle/>
          <a:p>
            <a:fld id="{5F076863-1469-4F27-A962-14D7CC6022E3}" type="slidenum">
              <a:rPr lang="zh-TW" altLang="en-US" smtClean="0"/>
              <a:t>‹#›</a:t>
            </a:fld>
            <a:endParaRPr lang="zh-TW" altLang="en-US"/>
          </a:p>
        </p:txBody>
      </p:sp>
    </p:spTree>
    <p:extLst>
      <p:ext uri="{BB962C8B-B14F-4D97-AF65-F5344CB8AC3E}">
        <p14:creationId xmlns:p14="http://schemas.microsoft.com/office/powerpoint/2010/main" val="170607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46B193-EF9C-4CB3-8C63-BE060F11AD2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73F80E0-F5C9-49C7-9725-0BA9DBD88CF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1A6B04E-E0E7-4533-BD8E-17BCB086C51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FD569F74-110F-4609-9541-368F22D1D780}"/>
              </a:ext>
            </a:extLst>
          </p:cNvPr>
          <p:cNvSpPr>
            <a:spLocks noGrp="1"/>
          </p:cNvSpPr>
          <p:nvPr>
            <p:ph type="dt" sz="half" idx="10"/>
          </p:nvPr>
        </p:nvSpPr>
        <p:spPr/>
        <p:txBody>
          <a:bodyPr/>
          <a:lstStyle/>
          <a:p>
            <a:fld id="{D5E00D1E-751F-44A0-A099-6BD6C6C6B06A}" type="datetimeFigureOut">
              <a:rPr lang="zh-TW" altLang="en-US" smtClean="0"/>
              <a:t>2025/8/31</a:t>
            </a:fld>
            <a:endParaRPr lang="zh-TW" altLang="en-US"/>
          </a:p>
        </p:txBody>
      </p:sp>
      <p:sp>
        <p:nvSpPr>
          <p:cNvPr id="6" name="頁尾版面配置區 5">
            <a:extLst>
              <a:ext uri="{FF2B5EF4-FFF2-40B4-BE49-F238E27FC236}">
                <a16:creationId xmlns:a16="http://schemas.microsoft.com/office/drawing/2014/main" id="{A128CA86-A53A-4467-B3D7-CBFDD39EEC8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1F20F69-45F1-4B4C-9CB5-8B1CEEC5B9EB}"/>
              </a:ext>
            </a:extLst>
          </p:cNvPr>
          <p:cNvSpPr>
            <a:spLocks noGrp="1"/>
          </p:cNvSpPr>
          <p:nvPr>
            <p:ph type="sldNum" sz="quarter" idx="12"/>
          </p:nvPr>
        </p:nvSpPr>
        <p:spPr/>
        <p:txBody>
          <a:bodyPr/>
          <a:lstStyle/>
          <a:p>
            <a:fld id="{5F076863-1469-4F27-A962-14D7CC6022E3}" type="slidenum">
              <a:rPr lang="zh-TW" altLang="en-US" smtClean="0"/>
              <a:t>‹#›</a:t>
            </a:fld>
            <a:endParaRPr lang="zh-TW" altLang="en-US"/>
          </a:p>
        </p:txBody>
      </p:sp>
    </p:spTree>
    <p:extLst>
      <p:ext uri="{BB962C8B-B14F-4D97-AF65-F5344CB8AC3E}">
        <p14:creationId xmlns:p14="http://schemas.microsoft.com/office/powerpoint/2010/main" val="218729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52B975-08F7-4BDE-BD71-1BE7FA9C453C}"/>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6A0D23B-834B-4238-A3FE-8ED8CC3CE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4CA0E54A-42FA-495C-80AC-3AC4F54B5E82}"/>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F718CCDA-06AD-4796-B10F-F6A320ACC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52BB444-5FA4-4051-A328-1E17778767F6}"/>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F2D834E-E362-424A-90E3-91F3FEE50A1F}"/>
              </a:ext>
            </a:extLst>
          </p:cNvPr>
          <p:cNvSpPr>
            <a:spLocks noGrp="1"/>
          </p:cNvSpPr>
          <p:nvPr>
            <p:ph type="dt" sz="half" idx="10"/>
          </p:nvPr>
        </p:nvSpPr>
        <p:spPr/>
        <p:txBody>
          <a:bodyPr/>
          <a:lstStyle/>
          <a:p>
            <a:fld id="{D5E00D1E-751F-44A0-A099-6BD6C6C6B06A}" type="datetimeFigureOut">
              <a:rPr lang="zh-TW" altLang="en-US" smtClean="0"/>
              <a:t>2025/8/31</a:t>
            </a:fld>
            <a:endParaRPr lang="zh-TW" altLang="en-US"/>
          </a:p>
        </p:txBody>
      </p:sp>
      <p:sp>
        <p:nvSpPr>
          <p:cNvPr id="8" name="頁尾版面配置區 7">
            <a:extLst>
              <a:ext uri="{FF2B5EF4-FFF2-40B4-BE49-F238E27FC236}">
                <a16:creationId xmlns:a16="http://schemas.microsoft.com/office/drawing/2014/main" id="{120F826D-48EB-454F-B3E6-3048694381D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7816FE53-F015-46A6-BB7C-B46B72949814}"/>
              </a:ext>
            </a:extLst>
          </p:cNvPr>
          <p:cNvSpPr>
            <a:spLocks noGrp="1"/>
          </p:cNvSpPr>
          <p:nvPr>
            <p:ph type="sldNum" sz="quarter" idx="12"/>
          </p:nvPr>
        </p:nvSpPr>
        <p:spPr/>
        <p:txBody>
          <a:bodyPr/>
          <a:lstStyle/>
          <a:p>
            <a:fld id="{5F076863-1469-4F27-A962-14D7CC6022E3}" type="slidenum">
              <a:rPr lang="zh-TW" altLang="en-US" smtClean="0"/>
              <a:t>‹#›</a:t>
            </a:fld>
            <a:endParaRPr lang="zh-TW" altLang="en-US"/>
          </a:p>
        </p:txBody>
      </p:sp>
    </p:spTree>
    <p:extLst>
      <p:ext uri="{BB962C8B-B14F-4D97-AF65-F5344CB8AC3E}">
        <p14:creationId xmlns:p14="http://schemas.microsoft.com/office/powerpoint/2010/main" val="34406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B4E7F4-00F5-4C85-94CE-7748400C78F0}"/>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842DB6FC-6A22-40BA-B748-90695B690471}"/>
              </a:ext>
            </a:extLst>
          </p:cNvPr>
          <p:cNvSpPr>
            <a:spLocks noGrp="1"/>
          </p:cNvSpPr>
          <p:nvPr>
            <p:ph type="dt" sz="half" idx="10"/>
          </p:nvPr>
        </p:nvSpPr>
        <p:spPr/>
        <p:txBody>
          <a:bodyPr/>
          <a:lstStyle/>
          <a:p>
            <a:fld id="{D5E00D1E-751F-44A0-A099-6BD6C6C6B06A}" type="datetimeFigureOut">
              <a:rPr lang="zh-TW" altLang="en-US" smtClean="0"/>
              <a:t>2025/8/31</a:t>
            </a:fld>
            <a:endParaRPr lang="zh-TW" altLang="en-US"/>
          </a:p>
        </p:txBody>
      </p:sp>
      <p:sp>
        <p:nvSpPr>
          <p:cNvPr id="4" name="頁尾版面配置區 3">
            <a:extLst>
              <a:ext uri="{FF2B5EF4-FFF2-40B4-BE49-F238E27FC236}">
                <a16:creationId xmlns:a16="http://schemas.microsoft.com/office/drawing/2014/main" id="{D322C500-2065-41E5-963E-4EB5780C887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EED7DDCE-E311-4EEA-91B9-0C10AC7F1B42}"/>
              </a:ext>
            </a:extLst>
          </p:cNvPr>
          <p:cNvSpPr>
            <a:spLocks noGrp="1"/>
          </p:cNvSpPr>
          <p:nvPr>
            <p:ph type="sldNum" sz="quarter" idx="12"/>
          </p:nvPr>
        </p:nvSpPr>
        <p:spPr/>
        <p:txBody>
          <a:bodyPr/>
          <a:lstStyle/>
          <a:p>
            <a:fld id="{5F076863-1469-4F27-A962-14D7CC6022E3}" type="slidenum">
              <a:rPr lang="zh-TW" altLang="en-US" smtClean="0"/>
              <a:t>‹#›</a:t>
            </a:fld>
            <a:endParaRPr lang="zh-TW" altLang="en-US"/>
          </a:p>
        </p:txBody>
      </p:sp>
    </p:spTree>
    <p:extLst>
      <p:ext uri="{BB962C8B-B14F-4D97-AF65-F5344CB8AC3E}">
        <p14:creationId xmlns:p14="http://schemas.microsoft.com/office/powerpoint/2010/main" val="173164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DD551885-82E2-4EF3-9B52-3E929B441C69}"/>
              </a:ext>
            </a:extLst>
          </p:cNvPr>
          <p:cNvSpPr>
            <a:spLocks noGrp="1"/>
          </p:cNvSpPr>
          <p:nvPr>
            <p:ph type="dt" sz="half" idx="10"/>
          </p:nvPr>
        </p:nvSpPr>
        <p:spPr/>
        <p:txBody>
          <a:bodyPr/>
          <a:lstStyle/>
          <a:p>
            <a:fld id="{D5E00D1E-751F-44A0-A099-6BD6C6C6B06A}" type="datetimeFigureOut">
              <a:rPr lang="zh-TW" altLang="en-US" smtClean="0"/>
              <a:t>2025/8/31</a:t>
            </a:fld>
            <a:endParaRPr lang="zh-TW" altLang="en-US"/>
          </a:p>
        </p:txBody>
      </p:sp>
      <p:sp>
        <p:nvSpPr>
          <p:cNvPr id="3" name="頁尾版面配置區 2">
            <a:extLst>
              <a:ext uri="{FF2B5EF4-FFF2-40B4-BE49-F238E27FC236}">
                <a16:creationId xmlns:a16="http://schemas.microsoft.com/office/drawing/2014/main" id="{DFD13C2D-7537-41CB-83CE-136272D2892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20D0BC8-48BA-4CEA-92D6-5FD8FFA2442C}"/>
              </a:ext>
            </a:extLst>
          </p:cNvPr>
          <p:cNvSpPr>
            <a:spLocks noGrp="1"/>
          </p:cNvSpPr>
          <p:nvPr>
            <p:ph type="sldNum" sz="quarter" idx="12"/>
          </p:nvPr>
        </p:nvSpPr>
        <p:spPr/>
        <p:txBody>
          <a:bodyPr/>
          <a:lstStyle/>
          <a:p>
            <a:fld id="{5F076863-1469-4F27-A962-14D7CC6022E3}" type="slidenum">
              <a:rPr lang="zh-TW" altLang="en-US" smtClean="0"/>
              <a:t>‹#›</a:t>
            </a:fld>
            <a:endParaRPr lang="zh-TW" altLang="en-US"/>
          </a:p>
        </p:txBody>
      </p:sp>
    </p:spTree>
    <p:extLst>
      <p:ext uri="{BB962C8B-B14F-4D97-AF65-F5344CB8AC3E}">
        <p14:creationId xmlns:p14="http://schemas.microsoft.com/office/powerpoint/2010/main" val="355672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462A33-461A-4BC5-8B1B-A554D774CC5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CE273039-63AB-485F-831F-7AAAB72B6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507A20A-C860-4F88-B7D4-145393825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62075B8-98C9-4CF8-8753-006BB649B8A8}"/>
              </a:ext>
            </a:extLst>
          </p:cNvPr>
          <p:cNvSpPr>
            <a:spLocks noGrp="1"/>
          </p:cNvSpPr>
          <p:nvPr>
            <p:ph type="dt" sz="half" idx="10"/>
          </p:nvPr>
        </p:nvSpPr>
        <p:spPr/>
        <p:txBody>
          <a:bodyPr/>
          <a:lstStyle/>
          <a:p>
            <a:fld id="{D5E00D1E-751F-44A0-A099-6BD6C6C6B06A}" type="datetimeFigureOut">
              <a:rPr lang="zh-TW" altLang="en-US" smtClean="0"/>
              <a:t>2025/8/31</a:t>
            </a:fld>
            <a:endParaRPr lang="zh-TW" altLang="en-US"/>
          </a:p>
        </p:txBody>
      </p:sp>
      <p:sp>
        <p:nvSpPr>
          <p:cNvPr id="6" name="頁尾版面配置區 5">
            <a:extLst>
              <a:ext uri="{FF2B5EF4-FFF2-40B4-BE49-F238E27FC236}">
                <a16:creationId xmlns:a16="http://schemas.microsoft.com/office/drawing/2014/main" id="{1646A252-0EED-4CE4-BA7F-1214FA15E5E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9FE87C5-0575-48A1-AA52-B18DFB6895A6}"/>
              </a:ext>
            </a:extLst>
          </p:cNvPr>
          <p:cNvSpPr>
            <a:spLocks noGrp="1"/>
          </p:cNvSpPr>
          <p:nvPr>
            <p:ph type="sldNum" sz="quarter" idx="12"/>
          </p:nvPr>
        </p:nvSpPr>
        <p:spPr/>
        <p:txBody>
          <a:bodyPr/>
          <a:lstStyle/>
          <a:p>
            <a:fld id="{5F076863-1469-4F27-A962-14D7CC6022E3}" type="slidenum">
              <a:rPr lang="zh-TW" altLang="en-US" smtClean="0"/>
              <a:t>‹#›</a:t>
            </a:fld>
            <a:endParaRPr lang="zh-TW" altLang="en-US"/>
          </a:p>
        </p:txBody>
      </p:sp>
    </p:spTree>
    <p:extLst>
      <p:ext uri="{BB962C8B-B14F-4D97-AF65-F5344CB8AC3E}">
        <p14:creationId xmlns:p14="http://schemas.microsoft.com/office/powerpoint/2010/main" val="61606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5F0DF4-8B50-4F5B-BE37-2679BFF17FB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5F1901D3-3A04-465B-BAD6-B52638321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5C7BD815-47EE-49D6-842A-E146C9DB4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C73E1E5-F4F2-41E9-BBD6-6F09F4F952D3}"/>
              </a:ext>
            </a:extLst>
          </p:cNvPr>
          <p:cNvSpPr>
            <a:spLocks noGrp="1"/>
          </p:cNvSpPr>
          <p:nvPr>
            <p:ph type="dt" sz="half" idx="10"/>
          </p:nvPr>
        </p:nvSpPr>
        <p:spPr/>
        <p:txBody>
          <a:bodyPr/>
          <a:lstStyle/>
          <a:p>
            <a:fld id="{D5E00D1E-751F-44A0-A099-6BD6C6C6B06A}" type="datetimeFigureOut">
              <a:rPr lang="zh-TW" altLang="en-US" smtClean="0"/>
              <a:t>2025/8/31</a:t>
            </a:fld>
            <a:endParaRPr lang="zh-TW" altLang="en-US"/>
          </a:p>
        </p:txBody>
      </p:sp>
      <p:sp>
        <p:nvSpPr>
          <p:cNvPr id="6" name="頁尾版面配置區 5">
            <a:extLst>
              <a:ext uri="{FF2B5EF4-FFF2-40B4-BE49-F238E27FC236}">
                <a16:creationId xmlns:a16="http://schemas.microsoft.com/office/drawing/2014/main" id="{18D8F2BA-CA74-4F5B-A04B-EFC29F4ECF0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3EAEEA7-10B4-4BAC-BF2A-D7ABCC593505}"/>
              </a:ext>
            </a:extLst>
          </p:cNvPr>
          <p:cNvSpPr>
            <a:spLocks noGrp="1"/>
          </p:cNvSpPr>
          <p:nvPr>
            <p:ph type="sldNum" sz="quarter" idx="12"/>
          </p:nvPr>
        </p:nvSpPr>
        <p:spPr/>
        <p:txBody>
          <a:bodyPr/>
          <a:lstStyle/>
          <a:p>
            <a:fld id="{5F076863-1469-4F27-A962-14D7CC6022E3}" type="slidenum">
              <a:rPr lang="zh-TW" altLang="en-US" smtClean="0"/>
              <a:t>‹#›</a:t>
            </a:fld>
            <a:endParaRPr lang="zh-TW" altLang="en-US"/>
          </a:p>
        </p:txBody>
      </p:sp>
    </p:spTree>
    <p:extLst>
      <p:ext uri="{BB962C8B-B14F-4D97-AF65-F5344CB8AC3E}">
        <p14:creationId xmlns:p14="http://schemas.microsoft.com/office/powerpoint/2010/main" val="224100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4E1C3E8-C5AF-403E-8C2D-9EDBEFC37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174A03B-6765-481A-995E-3DFB4A631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D90F802-DCE0-4B91-A503-8DF624BB13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00D1E-751F-44A0-A099-6BD6C6C6B06A}" type="datetimeFigureOut">
              <a:rPr lang="zh-TW" altLang="en-US" smtClean="0"/>
              <a:t>2025/8/31</a:t>
            </a:fld>
            <a:endParaRPr lang="zh-TW" altLang="en-US"/>
          </a:p>
        </p:txBody>
      </p:sp>
      <p:sp>
        <p:nvSpPr>
          <p:cNvPr id="5" name="頁尾版面配置區 4">
            <a:extLst>
              <a:ext uri="{FF2B5EF4-FFF2-40B4-BE49-F238E27FC236}">
                <a16:creationId xmlns:a16="http://schemas.microsoft.com/office/drawing/2014/main" id="{E9A9D20A-2712-4245-979F-DCCFDCCBA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C400F7DF-B62F-4A6B-9D2C-9BC474162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76863-1469-4F27-A962-14D7CC6022E3}" type="slidenum">
              <a:rPr lang="zh-TW" altLang="en-US" smtClean="0"/>
              <a:t>‹#›</a:t>
            </a:fld>
            <a:endParaRPr lang="zh-TW" altLang="en-US"/>
          </a:p>
        </p:txBody>
      </p:sp>
    </p:spTree>
    <p:extLst>
      <p:ext uri="{BB962C8B-B14F-4D97-AF65-F5344CB8AC3E}">
        <p14:creationId xmlns:p14="http://schemas.microsoft.com/office/powerpoint/2010/main" val="4015349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CB3598-47E7-409B-8969-C66933C255E0}"/>
              </a:ext>
            </a:extLst>
          </p:cNvPr>
          <p:cNvSpPr>
            <a:spLocks noGrp="1"/>
          </p:cNvSpPr>
          <p:nvPr>
            <p:ph type="ctrTitle"/>
          </p:nvPr>
        </p:nvSpPr>
        <p:spPr/>
        <p:txBody>
          <a:bodyPr/>
          <a:lstStyle/>
          <a:p>
            <a:r>
              <a:rPr lang="en-US" altLang="zh-TW" dirty="0"/>
              <a:t>FDSN Asia Report</a:t>
            </a:r>
            <a:endParaRPr lang="zh-TW" altLang="en-US" dirty="0"/>
          </a:p>
        </p:txBody>
      </p:sp>
      <p:sp>
        <p:nvSpPr>
          <p:cNvPr id="3" name="副標題 2">
            <a:extLst>
              <a:ext uri="{FF2B5EF4-FFF2-40B4-BE49-F238E27FC236}">
                <a16:creationId xmlns:a16="http://schemas.microsoft.com/office/drawing/2014/main" id="{9B749185-7283-4D7B-A785-7CAE1087AD96}"/>
              </a:ext>
            </a:extLst>
          </p:cNvPr>
          <p:cNvSpPr>
            <a:spLocks noGrp="1"/>
          </p:cNvSpPr>
          <p:nvPr>
            <p:ph type="subTitle" idx="1"/>
          </p:nvPr>
        </p:nvSpPr>
        <p:spPr/>
        <p:txBody>
          <a:bodyPr>
            <a:normAutofit lnSpcReduction="10000"/>
          </a:bodyPr>
          <a:lstStyle/>
          <a:p>
            <a:r>
              <a:rPr lang="en-US" altLang="zh-TW" dirty="0"/>
              <a:t>Wen-Tzong Liang</a:t>
            </a:r>
          </a:p>
          <a:p>
            <a:endParaRPr lang="en-US" altLang="zh-TW" dirty="0"/>
          </a:p>
          <a:p>
            <a:r>
              <a:rPr lang="en-US" altLang="zh-TW" sz="2000" dirty="0"/>
              <a:t>Institute of Earth Sciences, Academia </a:t>
            </a:r>
            <a:r>
              <a:rPr lang="en-US" altLang="zh-TW" sz="2000" dirty="0" err="1"/>
              <a:t>Sinica</a:t>
            </a:r>
            <a:r>
              <a:rPr lang="en-US" altLang="zh-TW" sz="2000" dirty="0"/>
              <a:t>, Taiwan</a:t>
            </a:r>
          </a:p>
          <a:p>
            <a:r>
              <a:rPr lang="en-US" altLang="zh-TW" sz="2000" dirty="0"/>
              <a:t>2025-08-31@Lisbon</a:t>
            </a:r>
            <a:endParaRPr lang="zh-TW" altLang="en-US" sz="2000" dirty="0"/>
          </a:p>
        </p:txBody>
      </p:sp>
    </p:spTree>
    <p:extLst>
      <p:ext uri="{BB962C8B-B14F-4D97-AF65-F5344CB8AC3E}">
        <p14:creationId xmlns:p14="http://schemas.microsoft.com/office/powerpoint/2010/main" val="48109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5BD70D-98E7-4152-AC0F-A4498F16533B}"/>
              </a:ext>
            </a:extLst>
          </p:cNvPr>
          <p:cNvSpPr>
            <a:spLocks noGrp="1"/>
          </p:cNvSpPr>
          <p:nvPr>
            <p:ph type="title"/>
          </p:nvPr>
        </p:nvSpPr>
        <p:spPr/>
        <p:txBody>
          <a:bodyPr/>
          <a:lstStyle/>
          <a:p>
            <a:r>
              <a:rPr lang="en-US" altLang="zh-TW" dirty="0"/>
              <a:t>Outline </a:t>
            </a:r>
            <a:endParaRPr lang="zh-TW" altLang="en-US" dirty="0"/>
          </a:p>
        </p:txBody>
      </p:sp>
      <p:sp>
        <p:nvSpPr>
          <p:cNvPr id="3" name="內容版面配置區 2">
            <a:extLst>
              <a:ext uri="{FF2B5EF4-FFF2-40B4-BE49-F238E27FC236}">
                <a16:creationId xmlns:a16="http://schemas.microsoft.com/office/drawing/2014/main" id="{B46D0B9A-2459-4EA3-9C97-1E529ABC9BAE}"/>
              </a:ext>
            </a:extLst>
          </p:cNvPr>
          <p:cNvSpPr>
            <a:spLocks noGrp="1"/>
          </p:cNvSpPr>
          <p:nvPr>
            <p:ph idx="1"/>
          </p:nvPr>
        </p:nvSpPr>
        <p:spPr/>
        <p:txBody>
          <a:bodyPr/>
          <a:lstStyle/>
          <a:p>
            <a:r>
              <a:rPr lang="en-US" altLang="zh-TW" dirty="0"/>
              <a:t>Focused session proposed for the 2025 </a:t>
            </a:r>
            <a:r>
              <a:rPr lang="en-US" altLang="zh-TW" dirty="0" err="1"/>
              <a:t>JpGU</a:t>
            </a:r>
            <a:r>
              <a:rPr lang="en-US" altLang="zh-TW" dirty="0"/>
              <a:t> meeting</a:t>
            </a:r>
          </a:p>
          <a:p>
            <a:r>
              <a:rPr lang="en-US" altLang="zh-TW" dirty="0"/>
              <a:t>Current status of regional seismic networks</a:t>
            </a:r>
            <a:r>
              <a:rPr lang="zh-TW" altLang="en-US" dirty="0"/>
              <a:t> </a:t>
            </a:r>
            <a:r>
              <a:rPr lang="en-US" altLang="zh-TW" dirty="0"/>
              <a:t>in Asia</a:t>
            </a:r>
            <a:endParaRPr lang="zh-TW" altLang="en-US" dirty="0"/>
          </a:p>
        </p:txBody>
      </p:sp>
    </p:spTree>
    <p:extLst>
      <p:ext uri="{BB962C8B-B14F-4D97-AF65-F5344CB8AC3E}">
        <p14:creationId xmlns:p14="http://schemas.microsoft.com/office/powerpoint/2010/main" val="1797308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AC05CB-17B2-41E6-BA74-68B25B3760E4}"/>
              </a:ext>
            </a:extLst>
          </p:cNvPr>
          <p:cNvSpPr>
            <a:spLocks noGrp="1"/>
          </p:cNvSpPr>
          <p:nvPr>
            <p:ph type="title"/>
          </p:nvPr>
        </p:nvSpPr>
        <p:spPr>
          <a:xfrm>
            <a:off x="838199" y="365125"/>
            <a:ext cx="10872831" cy="1325563"/>
          </a:xfrm>
        </p:spPr>
        <p:txBody>
          <a:bodyPr/>
          <a:lstStyle/>
          <a:p>
            <a:r>
              <a:rPr lang="en-US" altLang="zh-TW" dirty="0"/>
              <a:t>Focused Session on Regional Seismic Networks</a:t>
            </a:r>
            <a:endParaRPr lang="zh-TW" altLang="en-US" dirty="0"/>
          </a:p>
        </p:txBody>
      </p:sp>
      <p:sp>
        <p:nvSpPr>
          <p:cNvPr id="3" name="內容版面配置區 2">
            <a:extLst>
              <a:ext uri="{FF2B5EF4-FFF2-40B4-BE49-F238E27FC236}">
                <a16:creationId xmlns:a16="http://schemas.microsoft.com/office/drawing/2014/main" id="{1D8CEEE6-ECC1-4581-B131-AB186A1F479A}"/>
              </a:ext>
            </a:extLst>
          </p:cNvPr>
          <p:cNvSpPr>
            <a:spLocks noGrp="1"/>
          </p:cNvSpPr>
          <p:nvPr>
            <p:ph idx="1"/>
          </p:nvPr>
        </p:nvSpPr>
        <p:spPr>
          <a:xfrm>
            <a:off x="838200" y="1825624"/>
            <a:ext cx="7005506" cy="4877179"/>
          </a:xfrm>
        </p:spPr>
        <p:txBody>
          <a:bodyPr>
            <a:normAutofit/>
          </a:bodyPr>
          <a:lstStyle/>
          <a:p>
            <a:r>
              <a:rPr lang="en-US" altLang="zh-TW" dirty="0" err="1"/>
              <a:t>JpGU</a:t>
            </a:r>
            <a:r>
              <a:rPr lang="en-US" altLang="zh-TW" dirty="0"/>
              <a:t> 2025 S-SS05 Session</a:t>
            </a:r>
          </a:p>
          <a:p>
            <a:pPr lvl="1"/>
            <a:r>
              <a:rPr lang="en-US" altLang="zh-TW" dirty="0"/>
              <a:t>Advancements in Regional Seismic Networks: Operations, Applications, and Development</a:t>
            </a:r>
          </a:p>
          <a:p>
            <a:pPr lvl="1"/>
            <a:r>
              <a:rPr lang="en-US" altLang="zh-TW" dirty="0"/>
              <a:t>Conveners: </a:t>
            </a:r>
            <a:r>
              <a:rPr lang="en-US" altLang="zh-TW" i="1" dirty="0"/>
              <a:t>S. </a:t>
            </a:r>
            <a:r>
              <a:rPr lang="en-US" altLang="zh-TW" i="1" dirty="0" err="1"/>
              <a:t>Tsuboi</a:t>
            </a:r>
            <a:r>
              <a:rPr lang="en-US" altLang="zh-TW" i="1" dirty="0"/>
              <a:t>, W.-T. Liang, N. Takeuchi, I. </a:t>
            </a:r>
            <a:r>
              <a:rPr lang="en-US" altLang="zh-TW" i="1" dirty="0" err="1"/>
              <a:t>Takehi</a:t>
            </a:r>
            <a:endParaRPr lang="en-US" altLang="zh-TW" i="1" dirty="0"/>
          </a:p>
          <a:p>
            <a:pPr lvl="1"/>
            <a:r>
              <a:rPr lang="en-US" altLang="zh-TW" dirty="0"/>
              <a:t>2 oral and 1 poster slots on May 29, 2025</a:t>
            </a:r>
          </a:p>
          <a:p>
            <a:pPr lvl="1"/>
            <a:r>
              <a:rPr lang="en-US" altLang="zh-TW" dirty="0"/>
              <a:t>12 oral and 6 poster presentations</a:t>
            </a:r>
          </a:p>
          <a:p>
            <a:pPr lvl="1"/>
            <a:r>
              <a:rPr lang="en-US" altLang="zh-TW" dirty="0"/>
              <a:t>Participants from China, </a:t>
            </a:r>
            <a:r>
              <a:rPr lang="en-US" altLang="zh-TW" b="1" i="1" dirty="0"/>
              <a:t>German</a:t>
            </a:r>
            <a:r>
              <a:rPr lang="en-US" altLang="zh-TW" dirty="0"/>
              <a:t>, Indonesia, Japan, Taiwan, US, Vietnam (regional </a:t>
            </a:r>
            <a:r>
              <a:rPr lang="en-US" altLang="zh-TW" dirty="0" err="1"/>
              <a:t>netowrks</a:t>
            </a:r>
            <a:r>
              <a:rPr lang="en-US" altLang="zh-TW" dirty="0"/>
              <a:t>)</a:t>
            </a:r>
          </a:p>
          <a:p>
            <a:pPr lvl="1"/>
            <a:r>
              <a:rPr lang="en-US" altLang="zh-TW" dirty="0"/>
              <a:t>New FDSN standards</a:t>
            </a:r>
          </a:p>
          <a:p>
            <a:r>
              <a:rPr lang="en-US" altLang="zh-TW" b="1" dirty="0" err="1"/>
              <a:t>JpGU</a:t>
            </a:r>
            <a:r>
              <a:rPr lang="en-US" altLang="zh-TW" b="1" dirty="0"/>
              <a:t> 2026 + AGU</a:t>
            </a:r>
          </a:p>
        </p:txBody>
      </p:sp>
      <p:pic>
        <p:nvPicPr>
          <p:cNvPr id="5" name="圖片 4">
            <a:extLst>
              <a:ext uri="{FF2B5EF4-FFF2-40B4-BE49-F238E27FC236}">
                <a16:creationId xmlns:a16="http://schemas.microsoft.com/office/drawing/2014/main" id="{9F109AA9-DAB4-4DC6-96A2-FFC4535C838C}"/>
              </a:ext>
            </a:extLst>
          </p:cNvPr>
          <p:cNvPicPr>
            <a:picLocks noChangeAspect="1"/>
          </p:cNvPicPr>
          <p:nvPr/>
        </p:nvPicPr>
        <p:blipFill rotWithShape="1">
          <a:blip r:embed="rId2"/>
          <a:srcRect l="34114" r="35646"/>
          <a:stretch/>
        </p:blipFill>
        <p:spPr>
          <a:xfrm>
            <a:off x="8573549" y="1825625"/>
            <a:ext cx="2453080" cy="4244830"/>
          </a:xfrm>
          <a:prstGeom prst="rect">
            <a:avLst/>
          </a:prstGeom>
        </p:spPr>
      </p:pic>
      <p:pic>
        <p:nvPicPr>
          <p:cNvPr id="7" name="圖片 6">
            <a:extLst>
              <a:ext uri="{FF2B5EF4-FFF2-40B4-BE49-F238E27FC236}">
                <a16:creationId xmlns:a16="http://schemas.microsoft.com/office/drawing/2014/main" id="{D4178A99-3994-4289-BAFF-9D3F3EB937DF}"/>
              </a:ext>
            </a:extLst>
          </p:cNvPr>
          <p:cNvPicPr>
            <a:picLocks noChangeAspect="1"/>
          </p:cNvPicPr>
          <p:nvPr/>
        </p:nvPicPr>
        <p:blipFill rotWithShape="1">
          <a:blip r:embed="rId2"/>
          <a:srcRect r="95101"/>
          <a:stretch/>
        </p:blipFill>
        <p:spPr>
          <a:xfrm>
            <a:off x="8213521" y="1825623"/>
            <a:ext cx="397421" cy="4244831"/>
          </a:xfrm>
          <a:prstGeom prst="rect">
            <a:avLst/>
          </a:prstGeom>
        </p:spPr>
      </p:pic>
    </p:spTree>
    <p:extLst>
      <p:ext uri="{BB962C8B-B14F-4D97-AF65-F5344CB8AC3E}">
        <p14:creationId xmlns:p14="http://schemas.microsoft.com/office/powerpoint/2010/main" val="266493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410E42-A9AC-4EB4-8E69-FEE4BFF0DFBB}"/>
              </a:ext>
            </a:extLst>
          </p:cNvPr>
          <p:cNvSpPr>
            <a:spLocks noGrp="1"/>
          </p:cNvSpPr>
          <p:nvPr>
            <p:ph type="title"/>
          </p:nvPr>
        </p:nvSpPr>
        <p:spPr/>
        <p:txBody>
          <a:bodyPr/>
          <a:lstStyle/>
          <a:p>
            <a:pPr algn="l"/>
            <a:r>
              <a:rPr lang="en-US" altLang="zh-TW"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MOWLAS: NIED observation network for earthquake, tsunami and volcano</a:t>
            </a:r>
          </a:p>
        </p:txBody>
      </p:sp>
      <p:sp>
        <p:nvSpPr>
          <p:cNvPr id="3" name="內容版面配置區 2">
            <a:extLst>
              <a:ext uri="{FF2B5EF4-FFF2-40B4-BE49-F238E27FC236}">
                <a16:creationId xmlns:a16="http://schemas.microsoft.com/office/drawing/2014/main" id="{1DDE227F-60E4-49AC-BF9E-0BB435269A1D}"/>
              </a:ext>
            </a:extLst>
          </p:cNvPr>
          <p:cNvSpPr>
            <a:spLocks noGrp="1"/>
          </p:cNvSpPr>
          <p:nvPr>
            <p:ph idx="1"/>
          </p:nvPr>
        </p:nvSpPr>
        <p:spPr>
          <a:xfrm>
            <a:off x="838199" y="1825625"/>
            <a:ext cx="8364523" cy="783351"/>
          </a:xfrm>
        </p:spPr>
        <p:txBody>
          <a:bodyPr>
            <a:normAutofit/>
          </a:bodyPr>
          <a:lstStyle/>
          <a:p>
            <a:pPr marL="0" indent="0">
              <a:buNone/>
            </a:pPr>
            <a:r>
              <a:rPr lang="en-US" altLang="zh-TW" dirty="0">
                <a:solidFill>
                  <a:srgbClr val="00B0F0"/>
                </a:solidFill>
              </a:rPr>
              <a:t>MOWLAS: Monitoring of Waves on Land and Seafloor</a:t>
            </a:r>
            <a:endParaRPr lang="zh-TW" altLang="en-US" dirty="0">
              <a:solidFill>
                <a:srgbClr val="00B0F0"/>
              </a:solidFill>
            </a:endParaRPr>
          </a:p>
        </p:txBody>
      </p:sp>
      <p:pic>
        <p:nvPicPr>
          <p:cNvPr id="13" name="圖片 12">
            <a:extLst>
              <a:ext uri="{FF2B5EF4-FFF2-40B4-BE49-F238E27FC236}">
                <a16:creationId xmlns:a16="http://schemas.microsoft.com/office/drawing/2014/main" id="{7EF62445-A428-46B7-BEC1-74B60EFD4E41}"/>
              </a:ext>
            </a:extLst>
          </p:cNvPr>
          <p:cNvPicPr>
            <a:picLocks noChangeAspect="1"/>
          </p:cNvPicPr>
          <p:nvPr/>
        </p:nvPicPr>
        <p:blipFill>
          <a:blip r:embed="rId3"/>
          <a:stretch>
            <a:fillRect/>
          </a:stretch>
        </p:blipFill>
        <p:spPr>
          <a:xfrm>
            <a:off x="7390687" y="2758295"/>
            <a:ext cx="4500008" cy="3816787"/>
          </a:xfrm>
          <a:prstGeom prst="rect">
            <a:avLst/>
          </a:prstGeom>
        </p:spPr>
      </p:pic>
      <p:pic>
        <p:nvPicPr>
          <p:cNvPr id="5" name="圖片 4">
            <a:extLst>
              <a:ext uri="{FF2B5EF4-FFF2-40B4-BE49-F238E27FC236}">
                <a16:creationId xmlns:a16="http://schemas.microsoft.com/office/drawing/2014/main" id="{D71B6053-3CC1-438D-8A4D-93672F7A8814}"/>
              </a:ext>
            </a:extLst>
          </p:cNvPr>
          <p:cNvPicPr>
            <a:picLocks noChangeAspect="1"/>
          </p:cNvPicPr>
          <p:nvPr/>
        </p:nvPicPr>
        <p:blipFill>
          <a:blip r:embed="rId4"/>
          <a:stretch>
            <a:fillRect/>
          </a:stretch>
        </p:blipFill>
        <p:spPr>
          <a:xfrm>
            <a:off x="4525617" y="2743913"/>
            <a:ext cx="3480745" cy="3383582"/>
          </a:xfrm>
          <a:prstGeom prst="rect">
            <a:avLst/>
          </a:prstGeom>
        </p:spPr>
      </p:pic>
      <p:sp>
        <p:nvSpPr>
          <p:cNvPr id="6" name="文字方塊 5">
            <a:extLst>
              <a:ext uri="{FF2B5EF4-FFF2-40B4-BE49-F238E27FC236}">
                <a16:creationId xmlns:a16="http://schemas.microsoft.com/office/drawing/2014/main" id="{0E540B8C-40F8-4BCA-9BAF-67030BA29C5E}"/>
              </a:ext>
            </a:extLst>
          </p:cNvPr>
          <p:cNvSpPr txBox="1"/>
          <p:nvPr/>
        </p:nvSpPr>
        <p:spPr>
          <a:xfrm>
            <a:off x="5460646" y="6205750"/>
            <a:ext cx="1610686" cy="369332"/>
          </a:xfrm>
          <a:prstGeom prst="rect">
            <a:avLst/>
          </a:prstGeom>
          <a:noFill/>
        </p:spPr>
        <p:txBody>
          <a:bodyPr wrap="square" rtlCol="0">
            <a:spAutoFit/>
          </a:bodyPr>
          <a:lstStyle/>
          <a:p>
            <a:r>
              <a:rPr lang="en-US" altLang="zh-TW" dirty="0"/>
              <a:t>Aoi et al, 2020</a:t>
            </a:r>
            <a:endParaRPr lang="zh-TW" altLang="en-US" dirty="0"/>
          </a:p>
        </p:txBody>
      </p:sp>
      <p:pic>
        <p:nvPicPr>
          <p:cNvPr id="8" name="圖片 7">
            <a:extLst>
              <a:ext uri="{FF2B5EF4-FFF2-40B4-BE49-F238E27FC236}">
                <a16:creationId xmlns:a16="http://schemas.microsoft.com/office/drawing/2014/main" id="{384A8F9B-D406-4DF0-95ED-1878129C2D48}"/>
              </a:ext>
            </a:extLst>
          </p:cNvPr>
          <p:cNvPicPr>
            <a:picLocks noChangeAspect="1"/>
          </p:cNvPicPr>
          <p:nvPr/>
        </p:nvPicPr>
        <p:blipFill>
          <a:blip r:embed="rId5"/>
          <a:stretch>
            <a:fillRect/>
          </a:stretch>
        </p:blipFill>
        <p:spPr>
          <a:xfrm>
            <a:off x="782930" y="2789132"/>
            <a:ext cx="3484651" cy="1625522"/>
          </a:xfrm>
          <a:prstGeom prst="rect">
            <a:avLst/>
          </a:prstGeom>
        </p:spPr>
      </p:pic>
      <p:pic>
        <p:nvPicPr>
          <p:cNvPr id="10" name="圖片 9">
            <a:extLst>
              <a:ext uri="{FF2B5EF4-FFF2-40B4-BE49-F238E27FC236}">
                <a16:creationId xmlns:a16="http://schemas.microsoft.com/office/drawing/2014/main" id="{935EAB98-A85E-49A6-A7F1-1B10B504CC78}"/>
              </a:ext>
            </a:extLst>
          </p:cNvPr>
          <p:cNvPicPr>
            <a:picLocks noChangeAspect="1"/>
          </p:cNvPicPr>
          <p:nvPr/>
        </p:nvPicPr>
        <p:blipFill>
          <a:blip r:embed="rId6"/>
          <a:stretch>
            <a:fillRect/>
          </a:stretch>
        </p:blipFill>
        <p:spPr>
          <a:xfrm>
            <a:off x="1014368" y="4561904"/>
            <a:ext cx="2817187" cy="1355866"/>
          </a:xfrm>
          <a:prstGeom prst="rect">
            <a:avLst/>
          </a:prstGeom>
        </p:spPr>
      </p:pic>
      <p:sp>
        <p:nvSpPr>
          <p:cNvPr id="11" name="文字方塊 10">
            <a:extLst>
              <a:ext uri="{FF2B5EF4-FFF2-40B4-BE49-F238E27FC236}">
                <a16:creationId xmlns:a16="http://schemas.microsoft.com/office/drawing/2014/main" id="{562B1E79-2D4B-413B-B8CE-1FD04F070CDB}"/>
              </a:ext>
            </a:extLst>
          </p:cNvPr>
          <p:cNvSpPr txBox="1"/>
          <p:nvPr/>
        </p:nvSpPr>
        <p:spPr>
          <a:xfrm>
            <a:off x="3120468" y="5640771"/>
            <a:ext cx="553674" cy="276999"/>
          </a:xfrm>
          <a:prstGeom prst="rect">
            <a:avLst/>
          </a:prstGeom>
          <a:noFill/>
        </p:spPr>
        <p:txBody>
          <a:bodyPr wrap="square" rtlCol="0">
            <a:spAutoFit/>
          </a:bodyPr>
          <a:lstStyle/>
          <a:p>
            <a:r>
              <a:rPr lang="en-US" altLang="zh-TW" sz="1200" dirty="0">
                <a:solidFill>
                  <a:schemeClr val="bg1"/>
                </a:solidFill>
              </a:rPr>
              <a:t>N-net</a:t>
            </a:r>
            <a:endParaRPr lang="zh-TW" altLang="en-US" sz="1200" dirty="0">
              <a:solidFill>
                <a:schemeClr val="bg1"/>
              </a:solidFill>
            </a:endParaRPr>
          </a:p>
        </p:txBody>
      </p:sp>
      <p:sp>
        <p:nvSpPr>
          <p:cNvPr id="14" name="文字方塊 13">
            <a:extLst>
              <a:ext uri="{FF2B5EF4-FFF2-40B4-BE49-F238E27FC236}">
                <a16:creationId xmlns:a16="http://schemas.microsoft.com/office/drawing/2014/main" id="{3FC3CD0D-5AD4-4824-BFDF-B0986DBB96E5}"/>
              </a:ext>
            </a:extLst>
          </p:cNvPr>
          <p:cNvSpPr txBox="1"/>
          <p:nvPr/>
        </p:nvSpPr>
        <p:spPr>
          <a:xfrm>
            <a:off x="9202722" y="6163493"/>
            <a:ext cx="1610686" cy="369332"/>
          </a:xfrm>
          <a:prstGeom prst="rect">
            <a:avLst/>
          </a:prstGeom>
          <a:noFill/>
        </p:spPr>
        <p:txBody>
          <a:bodyPr wrap="square" rtlCol="0">
            <a:spAutoFit/>
          </a:bodyPr>
          <a:lstStyle/>
          <a:p>
            <a:r>
              <a:rPr lang="en-US" altLang="zh-TW" dirty="0" err="1"/>
              <a:t>Voosen</a:t>
            </a:r>
            <a:r>
              <a:rPr lang="en-US" altLang="zh-TW" dirty="0"/>
              <a:t>, 2025</a:t>
            </a:r>
            <a:endParaRPr lang="zh-TW" altLang="en-US" dirty="0"/>
          </a:p>
        </p:txBody>
      </p:sp>
      <p:sp>
        <p:nvSpPr>
          <p:cNvPr id="12" name="矩形 11">
            <a:extLst>
              <a:ext uri="{FF2B5EF4-FFF2-40B4-BE49-F238E27FC236}">
                <a16:creationId xmlns:a16="http://schemas.microsoft.com/office/drawing/2014/main" id="{4DE33883-33BF-4CF5-849A-C41179A92A2A}"/>
              </a:ext>
            </a:extLst>
          </p:cNvPr>
          <p:cNvSpPr/>
          <p:nvPr/>
        </p:nvSpPr>
        <p:spPr>
          <a:xfrm>
            <a:off x="2372627" y="4322375"/>
            <a:ext cx="1637311" cy="92279"/>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64719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65C174-412E-4FE8-8FBF-404863041CEF}"/>
              </a:ext>
            </a:extLst>
          </p:cNvPr>
          <p:cNvSpPr>
            <a:spLocks noGrp="1"/>
          </p:cNvSpPr>
          <p:nvPr>
            <p:ph type="title"/>
          </p:nvPr>
        </p:nvSpPr>
        <p:spPr/>
        <p:txBody>
          <a:bodyPr/>
          <a:lstStyle/>
          <a:p>
            <a:r>
              <a:rPr lang="en-US" altLang="zh-TW" dirty="0"/>
              <a:t>Taiwan GDMS web services</a:t>
            </a:r>
            <a:endParaRPr lang="zh-TW" altLang="en-US" dirty="0"/>
          </a:p>
        </p:txBody>
      </p:sp>
      <p:sp>
        <p:nvSpPr>
          <p:cNvPr id="3" name="內容版面配置區 2">
            <a:extLst>
              <a:ext uri="{FF2B5EF4-FFF2-40B4-BE49-F238E27FC236}">
                <a16:creationId xmlns:a16="http://schemas.microsoft.com/office/drawing/2014/main" id="{D341766B-A635-4744-8329-B51C7FC3F812}"/>
              </a:ext>
            </a:extLst>
          </p:cNvPr>
          <p:cNvSpPr>
            <a:spLocks noGrp="1"/>
          </p:cNvSpPr>
          <p:nvPr>
            <p:ph idx="1"/>
          </p:nvPr>
        </p:nvSpPr>
        <p:spPr>
          <a:xfrm>
            <a:off x="838200" y="1661019"/>
            <a:ext cx="10515600" cy="4146827"/>
          </a:xfrm>
        </p:spPr>
        <p:txBody>
          <a:bodyPr>
            <a:normAutofit/>
          </a:bodyPr>
          <a:lstStyle/>
          <a:p>
            <a:pPr>
              <a:spcBef>
                <a:spcPts val="600"/>
              </a:spcBef>
            </a:pPr>
            <a:r>
              <a:rPr lang="en-US" altLang="zh-TW" sz="2000" b="1" dirty="0">
                <a:solidFill>
                  <a:srgbClr val="00B0F0"/>
                </a:solidFill>
              </a:rPr>
              <a:t>CWA</a:t>
            </a:r>
            <a:r>
              <a:rPr lang="en-US" altLang="zh-TW" sz="2000" dirty="0">
                <a:solidFill>
                  <a:srgbClr val="00B0F0"/>
                </a:solidFill>
              </a:rPr>
              <a:t>SN: Central Weather Administration Seismic Network</a:t>
            </a:r>
            <a:r>
              <a:rPr lang="zh-TW" altLang="en-US" sz="2000" dirty="0">
                <a:solidFill>
                  <a:srgbClr val="00B0F0"/>
                </a:solidFill>
              </a:rPr>
              <a:t> </a:t>
            </a:r>
            <a:r>
              <a:rPr lang="en-US" altLang="zh-TW" sz="2000" dirty="0">
                <a:solidFill>
                  <a:srgbClr val="00B0F0"/>
                </a:solidFill>
              </a:rPr>
              <a:t>(143 accessible, excluding OBS) </a:t>
            </a:r>
          </a:p>
          <a:p>
            <a:pPr>
              <a:spcBef>
                <a:spcPts val="600"/>
              </a:spcBef>
            </a:pPr>
            <a:r>
              <a:rPr lang="en-US" altLang="zh-TW" sz="2000" dirty="0">
                <a:solidFill>
                  <a:srgbClr val="00B0F0"/>
                </a:solidFill>
              </a:rPr>
              <a:t>TSMIP: Taiwan Strong Motion Instrumentation Program (516 accessible)</a:t>
            </a:r>
          </a:p>
          <a:p>
            <a:pPr>
              <a:spcBef>
                <a:spcPts val="600"/>
              </a:spcBef>
            </a:pPr>
            <a:r>
              <a:rPr lang="en-US" altLang="zh-TW" sz="2000" dirty="0">
                <a:solidFill>
                  <a:srgbClr val="00B0F0"/>
                </a:solidFill>
              </a:rPr>
              <a:t>TGNS: Taiwan Geophysical Network for Seismology (267 GNSS accessible)</a:t>
            </a:r>
            <a:endParaRPr lang="zh-TW" altLang="en-US" sz="2000" dirty="0">
              <a:solidFill>
                <a:srgbClr val="00B0F0"/>
              </a:solidFill>
            </a:endParaRPr>
          </a:p>
        </p:txBody>
      </p:sp>
      <p:pic>
        <p:nvPicPr>
          <p:cNvPr id="1026" name="Picture 2" descr="CWASN測站圖">
            <a:extLst>
              <a:ext uri="{FF2B5EF4-FFF2-40B4-BE49-F238E27FC236}">
                <a16:creationId xmlns:a16="http://schemas.microsoft.com/office/drawing/2014/main" id="{F8059EA4-F6C8-41A6-AC7B-0E15A16EB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137" y="2948028"/>
            <a:ext cx="2933525" cy="35448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SMIP測站圖">
            <a:extLst>
              <a:ext uri="{FF2B5EF4-FFF2-40B4-BE49-F238E27FC236}">
                <a16:creationId xmlns:a16="http://schemas.microsoft.com/office/drawing/2014/main" id="{29A085AD-4174-4B83-B29F-292DDE9C22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756"/>
          <a:stretch/>
        </p:blipFill>
        <p:spPr bwMode="auto">
          <a:xfrm>
            <a:off x="4798752" y="3015420"/>
            <a:ext cx="2917514" cy="34105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GNS測站圖">
            <a:extLst>
              <a:ext uri="{FF2B5EF4-FFF2-40B4-BE49-F238E27FC236}">
                <a16:creationId xmlns:a16="http://schemas.microsoft.com/office/drawing/2014/main" id="{CB9D9A11-DA31-4411-9974-4412F4CF58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909"/>
          <a:stretch/>
        </p:blipFill>
        <p:spPr bwMode="auto">
          <a:xfrm>
            <a:off x="8108155" y="2948028"/>
            <a:ext cx="3068135" cy="347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23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CFFD76-6677-403C-9E9C-9C2EC25CAAB8}"/>
              </a:ext>
            </a:extLst>
          </p:cNvPr>
          <p:cNvSpPr>
            <a:spLocks noGrp="1"/>
          </p:cNvSpPr>
          <p:nvPr>
            <p:ph type="title"/>
          </p:nvPr>
        </p:nvSpPr>
        <p:spPr/>
        <p:txBody>
          <a:bodyPr/>
          <a:lstStyle/>
          <a:p>
            <a:r>
              <a:rPr lang="en-US" altLang="zh-TW" dirty="0"/>
              <a:t>Northern Vietnam Monitoring System</a:t>
            </a:r>
            <a:endParaRPr lang="zh-TW" altLang="en-US" dirty="0"/>
          </a:p>
        </p:txBody>
      </p:sp>
      <p:sp>
        <p:nvSpPr>
          <p:cNvPr id="3" name="內容版面配置區 2">
            <a:extLst>
              <a:ext uri="{FF2B5EF4-FFF2-40B4-BE49-F238E27FC236}">
                <a16:creationId xmlns:a16="http://schemas.microsoft.com/office/drawing/2014/main" id="{0E5D1215-4296-4184-BCDF-E868562BAA4F}"/>
              </a:ext>
            </a:extLst>
          </p:cNvPr>
          <p:cNvSpPr>
            <a:spLocks noGrp="1"/>
          </p:cNvSpPr>
          <p:nvPr>
            <p:ph idx="1"/>
          </p:nvPr>
        </p:nvSpPr>
        <p:spPr>
          <a:xfrm>
            <a:off x="838200" y="1825625"/>
            <a:ext cx="5394820" cy="4351338"/>
          </a:xfrm>
        </p:spPr>
        <p:txBody>
          <a:bodyPr/>
          <a:lstStyle/>
          <a:p>
            <a:r>
              <a:rPr lang="en-US" altLang="zh-TW" dirty="0"/>
              <a:t>VNNET and other Broadband Stations in Northern Vietnam, where seismicity is relatively higher than other area in Vietnam</a:t>
            </a:r>
          </a:p>
          <a:p>
            <a:r>
              <a:rPr lang="en-US" altLang="zh-TW" dirty="0"/>
              <a:t>2026- 2031: 30 stations are planned to be deployed.</a:t>
            </a:r>
          </a:p>
          <a:p>
            <a:pPr marL="0" indent="0">
              <a:buNone/>
            </a:pPr>
            <a:endParaRPr lang="en-US" altLang="zh-TW" dirty="0"/>
          </a:p>
          <a:p>
            <a:endParaRPr lang="zh-TW" altLang="en-US" dirty="0"/>
          </a:p>
        </p:txBody>
      </p:sp>
      <p:pic>
        <p:nvPicPr>
          <p:cNvPr id="4" name="Picture 11">
            <a:extLst>
              <a:ext uri="{FF2B5EF4-FFF2-40B4-BE49-F238E27FC236}">
                <a16:creationId xmlns:a16="http://schemas.microsoft.com/office/drawing/2014/main" id="{972EF054-AB18-48C7-8154-3F8D85119A83}"/>
              </a:ext>
            </a:extLst>
          </p:cNvPr>
          <p:cNvPicPr>
            <a:picLocks noChangeAspect="1"/>
          </p:cNvPicPr>
          <p:nvPr/>
        </p:nvPicPr>
        <p:blipFill rotWithShape="1">
          <a:blip r:embed="rId2"/>
          <a:srcRect l="54393"/>
          <a:stretch/>
        </p:blipFill>
        <p:spPr>
          <a:xfrm>
            <a:off x="6619177" y="2253931"/>
            <a:ext cx="3993028" cy="3494726"/>
          </a:xfrm>
          <a:prstGeom prst="rect">
            <a:avLst/>
          </a:prstGeom>
        </p:spPr>
      </p:pic>
      <p:pic>
        <p:nvPicPr>
          <p:cNvPr id="5" name="Picture 2">
            <a:extLst>
              <a:ext uri="{FF2B5EF4-FFF2-40B4-BE49-F238E27FC236}">
                <a16:creationId xmlns:a16="http://schemas.microsoft.com/office/drawing/2014/main" id="{5A59BD6E-779A-4455-B27D-279A7CFBC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191" y="4491561"/>
            <a:ext cx="2349404" cy="2042412"/>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F7946458-39FD-4FC5-B5B3-21EFC452A31A}"/>
              </a:ext>
            </a:extLst>
          </p:cNvPr>
          <p:cNvSpPr txBox="1"/>
          <p:nvPr/>
        </p:nvSpPr>
        <p:spPr>
          <a:xfrm>
            <a:off x="3492420" y="4658043"/>
            <a:ext cx="2603580" cy="646331"/>
          </a:xfrm>
          <a:prstGeom prst="rect">
            <a:avLst/>
          </a:prstGeom>
          <a:noFill/>
        </p:spPr>
        <p:txBody>
          <a:bodyPr wrap="square" rtlCol="0">
            <a:spAutoFit/>
          </a:bodyPr>
          <a:lstStyle/>
          <a:p>
            <a:r>
              <a:rPr lang="en-US" altLang="zh-TW" dirty="0"/>
              <a:t>Detected events from 1990-2020</a:t>
            </a:r>
            <a:endParaRPr lang="zh-TW" altLang="en-US" dirty="0"/>
          </a:p>
        </p:txBody>
      </p:sp>
      <p:sp>
        <p:nvSpPr>
          <p:cNvPr id="9" name="文字方塊 8">
            <a:extLst>
              <a:ext uri="{FF2B5EF4-FFF2-40B4-BE49-F238E27FC236}">
                <a16:creationId xmlns:a16="http://schemas.microsoft.com/office/drawing/2014/main" id="{9EEF3BEF-B1A9-42F2-84E4-FC8BE1F79B07}"/>
              </a:ext>
            </a:extLst>
          </p:cNvPr>
          <p:cNvSpPr txBox="1"/>
          <p:nvPr/>
        </p:nvSpPr>
        <p:spPr>
          <a:xfrm>
            <a:off x="3492420" y="5942568"/>
            <a:ext cx="2184633" cy="369332"/>
          </a:xfrm>
          <a:prstGeom prst="rect">
            <a:avLst/>
          </a:prstGeom>
          <a:noFill/>
        </p:spPr>
        <p:txBody>
          <a:bodyPr wrap="square">
            <a:spAutoFit/>
          </a:bodyPr>
          <a:lstStyle/>
          <a:p>
            <a:r>
              <a:rPr lang="en-US" altLang="zh-TW" dirty="0"/>
              <a:t>Nguyen et al., 2021</a:t>
            </a:r>
            <a:endParaRPr lang="zh-TW" altLang="en-US" dirty="0"/>
          </a:p>
        </p:txBody>
      </p:sp>
      <p:sp>
        <p:nvSpPr>
          <p:cNvPr id="10" name="文字方塊 9">
            <a:extLst>
              <a:ext uri="{FF2B5EF4-FFF2-40B4-BE49-F238E27FC236}">
                <a16:creationId xmlns:a16="http://schemas.microsoft.com/office/drawing/2014/main" id="{63362ED0-99F7-4275-8304-D93DAFAFF4EA}"/>
              </a:ext>
            </a:extLst>
          </p:cNvPr>
          <p:cNvSpPr txBox="1"/>
          <p:nvPr/>
        </p:nvSpPr>
        <p:spPr>
          <a:xfrm>
            <a:off x="8095573" y="5807631"/>
            <a:ext cx="1040235" cy="369332"/>
          </a:xfrm>
          <a:prstGeom prst="rect">
            <a:avLst/>
          </a:prstGeom>
          <a:noFill/>
        </p:spPr>
        <p:txBody>
          <a:bodyPr wrap="square" rtlCol="0">
            <a:spAutoFit/>
          </a:bodyPr>
          <a:lstStyle/>
          <a:p>
            <a:r>
              <a:rPr lang="en-US" altLang="zh-TW" dirty="0"/>
              <a:t>Ha, 2025</a:t>
            </a:r>
            <a:endParaRPr lang="zh-TW" altLang="en-US" dirty="0"/>
          </a:p>
        </p:txBody>
      </p:sp>
    </p:spTree>
    <p:extLst>
      <p:ext uri="{BB962C8B-B14F-4D97-AF65-F5344CB8AC3E}">
        <p14:creationId xmlns:p14="http://schemas.microsoft.com/office/powerpoint/2010/main" val="42223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F476CF-0D6E-497D-B8EF-98AD91A9F551}"/>
              </a:ext>
            </a:extLst>
          </p:cNvPr>
          <p:cNvSpPr>
            <a:spLocks noGrp="1"/>
          </p:cNvSpPr>
          <p:nvPr>
            <p:ph type="title"/>
          </p:nvPr>
        </p:nvSpPr>
        <p:spPr/>
        <p:txBody>
          <a:bodyPr/>
          <a:lstStyle/>
          <a:p>
            <a:r>
              <a:rPr lang="en-US" altLang="zh-TW" dirty="0"/>
              <a:t>China Earthquake Administration: Chinese Seismic Network</a:t>
            </a:r>
            <a:endParaRPr lang="zh-TW" altLang="en-US" dirty="0"/>
          </a:p>
        </p:txBody>
      </p:sp>
      <p:sp>
        <p:nvSpPr>
          <p:cNvPr id="3" name="內容版面配置區 2">
            <a:extLst>
              <a:ext uri="{FF2B5EF4-FFF2-40B4-BE49-F238E27FC236}">
                <a16:creationId xmlns:a16="http://schemas.microsoft.com/office/drawing/2014/main" id="{51C6A6A8-4C57-4438-BC44-7CF424DB7482}"/>
              </a:ext>
            </a:extLst>
          </p:cNvPr>
          <p:cNvSpPr>
            <a:spLocks noGrp="1"/>
          </p:cNvSpPr>
          <p:nvPr>
            <p:ph idx="1"/>
          </p:nvPr>
        </p:nvSpPr>
        <p:spPr>
          <a:xfrm>
            <a:off x="838200" y="1825624"/>
            <a:ext cx="4157312" cy="4403376"/>
          </a:xfrm>
        </p:spPr>
        <p:txBody>
          <a:bodyPr>
            <a:normAutofit/>
          </a:bodyPr>
          <a:lstStyle/>
          <a:p>
            <a:r>
              <a:rPr lang="en-US" altLang="zh-TW" dirty="0"/>
              <a:t>Updated in 2025</a:t>
            </a:r>
          </a:p>
          <a:p>
            <a:r>
              <a:rPr lang="en-US" altLang="zh-TW" dirty="0"/>
              <a:t>18,000 real-time stations </a:t>
            </a:r>
          </a:p>
          <a:p>
            <a:pPr lvl="1"/>
            <a:r>
              <a:rPr lang="en-US" altLang="zh-TW" dirty="0"/>
              <a:t>3000 velocity stations</a:t>
            </a:r>
          </a:p>
          <a:p>
            <a:pPr lvl="1"/>
            <a:r>
              <a:rPr lang="en-US" altLang="zh-TW" dirty="0"/>
              <a:t>5000 strong motion</a:t>
            </a:r>
          </a:p>
          <a:p>
            <a:pPr lvl="1"/>
            <a:r>
              <a:rPr lang="en-US" altLang="zh-TW" dirty="0"/>
              <a:t>10,000 intensity (MEMS) stations</a:t>
            </a:r>
          </a:p>
          <a:p>
            <a:r>
              <a:rPr lang="en-US" altLang="zh-TW" dirty="0"/>
              <a:t>HDF5 event waveform data ranging from 200 to 300 s long</a:t>
            </a:r>
          </a:p>
          <a:p>
            <a:r>
              <a:rPr lang="en-US" altLang="zh-TW" dirty="0"/>
              <a:t>Restricted dataset</a:t>
            </a:r>
          </a:p>
          <a:p>
            <a:endParaRPr lang="zh-TW" altLang="en-US" dirty="0"/>
          </a:p>
        </p:txBody>
      </p:sp>
      <p:pic>
        <p:nvPicPr>
          <p:cNvPr id="5" name="圖片 4">
            <a:extLst>
              <a:ext uri="{FF2B5EF4-FFF2-40B4-BE49-F238E27FC236}">
                <a16:creationId xmlns:a16="http://schemas.microsoft.com/office/drawing/2014/main" id="{0834929C-A9ED-4D78-9982-902C327F0B2D}"/>
              </a:ext>
            </a:extLst>
          </p:cNvPr>
          <p:cNvPicPr>
            <a:picLocks noChangeAspect="1"/>
          </p:cNvPicPr>
          <p:nvPr/>
        </p:nvPicPr>
        <p:blipFill>
          <a:blip r:embed="rId2"/>
          <a:stretch>
            <a:fillRect/>
          </a:stretch>
        </p:blipFill>
        <p:spPr>
          <a:xfrm>
            <a:off x="5735819" y="1546309"/>
            <a:ext cx="5875216" cy="4682691"/>
          </a:xfrm>
          <a:prstGeom prst="rect">
            <a:avLst/>
          </a:prstGeom>
        </p:spPr>
      </p:pic>
      <p:sp>
        <p:nvSpPr>
          <p:cNvPr id="6" name="文字方塊 5">
            <a:extLst>
              <a:ext uri="{FF2B5EF4-FFF2-40B4-BE49-F238E27FC236}">
                <a16:creationId xmlns:a16="http://schemas.microsoft.com/office/drawing/2014/main" id="{A18F73AA-3BBB-4B98-A258-5E1A4254B243}"/>
              </a:ext>
            </a:extLst>
          </p:cNvPr>
          <p:cNvSpPr txBox="1"/>
          <p:nvPr/>
        </p:nvSpPr>
        <p:spPr>
          <a:xfrm>
            <a:off x="7680960" y="6308209"/>
            <a:ext cx="2213810" cy="369332"/>
          </a:xfrm>
          <a:prstGeom prst="rect">
            <a:avLst/>
          </a:prstGeom>
          <a:noFill/>
        </p:spPr>
        <p:txBody>
          <a:bodyPr wrap="square" rtlCol="0">
            <a:spAutoFit/>
          </a:bodyPr>
          <a:lstStyle/>
          <a:p>
            <a:pPr algn="ctr"/>
            <a:r>
              <a:rPr lang="en-US" altLang="zh-TW" dirty="0"/>
              <a:t>Dai and An, 2017</a:t>
            </a:r>
            <a:endParaRPr lang="zh-TW" altLang="en-US" dirty="0"/>
          </a:p>
        </p:txBody>
      </p:sp>
    </p:spTree>
    <p:extLst>
      <p:ext uri="{BB962C8B-B14F-4D97-AF65-F5344CB8AC3E}">
        <p14:creationId xmlns:p14="http://schemas.microsoft.com/office/powerpoint/2010/main" val="3871279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C29D7A8A-B3B0-4E9A-9A37-EC753A613683}"/>
              </a:ext>
            </a:extLst>
          </p:cNvPr>
          <p:cNvSpPr>
            <a:spLocks noGrp="1"/>
          </p:cNvSpPr>
          <p:nvPr>
            <p:ph type="title"/>
          </p:nvPr>
        </p:nvSpPr>
        <p:spPr/>
        <p:txBody>
          <a:bodyPr/>
          <a:lstStyle/>
          <a:p>
            <a:r>
              <a:rPr lang="en-US" altLang="zh-TW" dirty="0"/>
              <a:t>Thank you.</a:t>
            </a:r>
            <a:endParaRPr lang="zh-TW" altLang="en-US" dirty="0"/>
          </a:p>
        </p:txBody>
      </p:sp>
      <p:sp>
        <p:nvSpPr>
          <p:cNvPr id="5" name="文字版面配置區 4">
            <a:extLst>
              <a:ext uri="{FF2B5EF4-FFF2-40B4-BE49-F238E27FC236}">
                <a16:creationId xmlns:a16="http://schemas.microsoft.com/office/drawing/2014/main" id="{040A7F31-A17F-47F6-BEEF-24290ED912BD}"/>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7481547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353</Words>
  <Application>Microsoft Office PowerPoint</Application>
  <PresentationFormat>寬螢幕</PresentationFormat>
  <Paragraphs>45</Paragraphs>
  <Slides>8</Slides>
  <Notes>2</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8</vt:i4>
      </vt:variant>
    </vt:vector>
  </HeadingPairs>
  <TitlesOfParts>
    <vt:vector size="13" baseType="lpstr">
      <vt:lpstr>Arial</vt:lpstr>
      <vt:lpstr>Calibri</vt:lpstr>
      <vt:lpstr>Calibri Light</vt:lpstr>
      <vt:lpstr>Georgia</vt:lpstr>
      <vt:lpstr>Office 佈景主題</vt:lpstr>
      <vt:lpstr>FDSN Asia Report</vt:lpstr>
      <vt:lpstr>Outline </vt:lpstr>
      <vt:lpstr>Focused Session on Regional Seismic Networks</vt:lpstr>
      <vt:lpstr>MOWLAS: NIED observation network for earthquake, tsunami and volcano</vt:lpstr>
      <vt:lpstr>Taiwan GDMS web services</vt:lpstr>
      <vt:lpstr>Northern Vietnam Monitoring System</vt:lpstr>
      <vt:lpstr>China Earthquake Administration: Chinese Seismic Network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Brother Liang</dc:creator>
  <cp:lastModifiedBy>Brother Liang</cp:lastModifiedBy>
  <cp:revision>20</cp:revision>
  <dcterms:created xsi:type="dcterms:W3CDTF">2025-08-29T09:14:20Z</dcterms:created>
  <dcterms:modified xsi:type="dcterms:W3CDTF">2025-08-31T13:39:18Z</dcterms:modified>
</cp:coreProperties>
</file>