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7"/>
  </p:notesMasterIdLst>
  <p:sldIdLst>
    <p:sldId id="256" r:id="rId3"/>
    <p:sldId id="290" r:id="rId4"/>
    <p:sldId id="291" r:id="rId5"/>
    <p:sldId id="286" r:id="rId6"/>
  </p:sldIdLst>
  <p:sldSz cx="12192000" cy="6858000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6" roundtripDataSignature="AMtx7mhz/tuVi0cOKR6FjQgsl0I4+y0Km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987"/>
    <p:restoredTop sz="94751"/>
  </p:normalViewPr>
  <p:slideViewPr>
    <p:cSldViewPr snapToGrid="0">
      <p:cViewPr>
        <p:scale>
          <a:sx n="232" d="100"/>
          <a:sy n="232" d="100"/>
        </p:scale>
        <p:origin x="-2688" y="-59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26" Type="http://customschemas.google.com/relationships/presentationmetadata" Target="metadata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4.fntdata"/><Relationship Id="rId5" Type="http://schemas.openxmlformats.org/officeDocument/2006/relationships/slide" Target="slides/slide3.xml"/><Relationship Id="rId28" Type="http://schemas.openxmlformats.org/officeDocument/2006/relationships/viewProps" Target="viewProps.xml"/><Relationship Id="rId10" Type="http://schemas.openxmlformats.org/officeDocument/2006/relationships/font" Target="fonts/font3.fntdata"/><Relationship Id="rId4" Type="http://schemas.openxmlformats.org/officeDocument/2006/relationships/slide" Target="slides/slide2.xml"/><Relationship Id="rId9" Type="http://schemas.openxmlformats.org/officeDocument/2006/relationships/font" Target="fonts/font2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>
          <a:extLst>
            <a:ext uri="{FF2B5EF4-FFF2-40B4-BE49-F238E27FC236}">
              <a16:creationId xmlns:a16="http://schemas.microsoft.com/office/drawing/2014/main" id="{112713D8-A109-AA72-B060-4478B6C701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:notes">
            <a:extLst>
              <a:ext uri="{FF2B5EF4-FFF2-40B4-BE49-F238E27FC236}">
                <a16:creationId xmlns:a16="http://schemas.microsoft.com/office/drawing/2014/main" id="{3AA6331D-41F8-1ACE-4A1E-2B41FD3928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:notes">
            <a:extLst>
              <a:ext uri="{FF2B5EF4-FFF2-40B4-BE49-F238E27FC236}">
                <a16:creationId xmlns:a16="http://schemas.microsoft.com/office/drawing/2014/main" id="{F34C1B3B-4140-33FB-E6B1-C73FB5EA489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1716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>
          <a:extLst>
            <a:ext uri="{FF2B5EF4-FFF2-40B4-BE49-F238E27FC236}">
              <a16:creationId xmlns:a16="http://schemas.microsoft.com/office/drawing/2014/main" id="{56B261A4-B784-4AA8-29B1-33FC5C6618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:notes">
            <a:extLst>
              <a:ext uri="{FF2B5EF4-FFF2-40B4-BE49-F238E27FC236}">
                <a16:creationId xmlns:a16="http://schemas.microsoft.com/office/drawing/2014/main" id="{F5D5C51A-DD9B-B166-F6A5-673FA3C9F85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:notes">
            <a:extLst>
              <a:ext uri="{FF2B5EF4-FFF2-40B4-BE49-F238E27FC236}">
                <a16:creationId xmlns:a16="http://schemas.microsoft.com/office/drawing/2014/main" id="{C245D917-BB00-7530-6A00-A96F8A08FD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51965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3" name="Google Shape;13;p4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ctr" rtl="0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ctr" rtl="0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4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4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8" name="Google Shape;78;p1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9" name="Google Shape;79;p1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Google Shape;80;p1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6"/>
          <p:cNvSpPr txBox="1"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16"/>
          <p:cNvSpPr txBox="1"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90" name="Google Shape;90;p1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1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1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7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5" name="Google Shape;95;p17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1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2" name="Google Shape;102;p1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1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08" name="Google Shape;108;p19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109" name="Google Shape;109;p1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1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20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5" name="Google Shape;115;p20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6" name="Google Shape;116;p20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17" name="Google Shape;117;p20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118" name="Google Shape;118;p2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1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4" name="Google Shape;124;p2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2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3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0" name="Google Shape;130;p23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1" name="Google Shape;131;p2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2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6" name="Google Shape;136;p24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7" name="Google Shape;137;p24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138" name="Google Shape;138;p24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24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4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2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2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2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6"/>
          <p:cNvSpPr txBox="1">
            <a:spLocks noGrp="1"/>
          </p:cNvSpPr>
          <p:nvPr>
            <p:ph type="title"/>
          </p:nvPr>
        </p:nvSpPr>
        <p:spPr>
          <a:xfrm rot="5400000">
            <a:off x="7285038" y="1828800"/>
            <a:ext cx="5851525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26"/>
          <p:cNvSpPr txBox="1">
            <a:spLocks noGrp="1"/>
          </p:cNvSpPr>
          <p:nvPr>
            <p:ph type="body" idx="1"/>
          </p:nvPr>
        </p:nvSpPr>
        <p:spPr>
          <a:xfrm rot="5400000">
            <a:off x="1697039" y="-812799"/>
            <a:ext cx="5851525" cy="802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26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26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26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body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429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302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10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1"/>
          <p:cNvSpPr txBox="1"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11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11"/>
          <p:cNvSpPr txBox="1">
            <a:spLocks noGrp="1"/>
          </p:cNvSpPr>
          <p:nvPr>
            <p:ph type="body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2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4" name="Google Shape;64;p12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5" name="Google Shape;65;p12"/>
          <p:cNvSpPr txBox="1">
            <a:spLocks noGrp="1"/>
          </p:cNvSpPr>
          <p:nvPr>
            <p:ph type="body" idx="1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Google Shape;66;p12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2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2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1" name="Google Shape;71;p13"/>
          <p:cNvSpPr txBox="1">
            <a:spLocks noGrp="1"/>
          </p:cNvSpPr>
          <p:nvPr>
            <p:ph type="body" idx="1"/>
          </p:nvPr>
        </p:nvSpPr>
        <p:spPr>
          <a:xfrm rot="5400000">
            <a:off x="3833019" y="-1623219"/>
            <a:ext cx="4525963" cy="109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2" name="Google Shape;72;p13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13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Google Shape;74;p13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/>
          <p:nvPr/>
        </p:nvSpPr>
        <p:spPr>
          <a:xfrm>
            <a:off x="0" y="0"/>
            <a:ext cx="12192000" cy="1089498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" name="Google Shape;7;p3" descr="Logo&#10;&#10;Description automatically generated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207524" y="105113"/>
            <a:ext cx="2225710" cy="889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3"/>
          <p:cNvSpPr txBox="1"/>
          <p:nvPr/>
        </p:nvSpPr>
        <p:spPr>
          <a:xfrm>
            <a:off x="2645933" y="349525"/>
            <a:ext cx="9546000" cy="400200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International Federation of Digital Seismograph Networks</a:t>
            </a:r>
            <a:endParaRPr sz="1400" dirty="0"/>
          </a:p>
        </p:txBody>
      </p:sp>
      <p:sp>
        <p:nvSpPr>
          <p:cNvPr id="9" name="Google Shape;9;p3"/>
          <p:cNvSpPr txBox="1"/>
          <p:nvPr/>
        </p:nvSpPr>
        <p:spPr>
          <a:xfrm>
            <a:off x="0" y="6488688"/>
            <a:ext cx="19000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latin typeface="Open Sans"/>
                <a:ea typeface="Open Sans"/>
                <a:cs typeface="Open Sans"/>
                <a:sym typeface="Open Sans"/>
              </a:rPr>
              <a:t>A Commission of</a:t>
            </a:r>
            <a:endParaRPr sz="1200"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0" name="Google Shape;10;p3"/>
          <p:cNvPicPr preferRelativeResize="0"/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1900001" y="6508475"/>
            <a:ext cx="1649111" cy="298203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3" name="Google Shape;83;p15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4" name="Google Shape;84;p15"/>
          <p:cNvSpPr txBox="1">
            <a:spLocks noGrp="1"/>
          </p:cNvSpPr>
          <p:nvPr>
            <p:ph type="dt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5"/>
          <p:cNvSpPr txBox="1">
            <a:spLocks noGrp="1"/>
          </p:cNvSpPr>
          <p:nvPr>
            <p:ph type="ftr" idx="11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5"/>
          <p:cNvSpPr txBox="1">
            <a:spLocks noGrp="1"/>
          </p:cNvSpPr>
          <p:nvPr>
            <p:ph type="sldNum" idx="12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"/>
          <p:cNvSpPr txBox="1">
            <a:spLocks noGrp="1"/>
          </p:cNvSpPr>
          <p:nvPr>
            <p:ph type="ctrTitle"/>
          </p:nvPr>
        </p:nvSpPr>
        <p:spPr>
          <a:xfrm>
            <a:off x="601850" y="1501775"/>
            <a:ext cx="10988299" cy="2384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dirty="0"/>
              <a:t>Suggested Updates to </a:t>
            </a:r>
            <a:br>
              <a:rPr lang="en-US" dirty="0"/>
            </a:br>
            <a:r>
              <a:rPr lang="en-US" dirty="0"/>
              <a:t>Framework </a:t>
            </a:r>
            <a:r>
              <a:rPr lang="en-GB" dirty="0"/>
              <a:t>for Adoption of Features within FDSN Working Groups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158" name="Google Shape;158;p1"/>
          <p:cNvSpPr txBox="1">
            <a:spLocks noGrp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dirty="0"/>
              <a:t>FDSN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>
          <a:extLst>
            <a:ext uri="{FF2B5EF4-FFF2-40B4-BE49-F238E27FC236}">
              <a16:creationId xmlns:a16="http://schemas.microsoft.com/office/drawing/2014/main" id="{7632B879-CC5C-7DC9-C188-639D52B074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">
            <a:extLst>
              <a:ext uri="{FF2B5EF4-FFF2-40B4-BE49-F238E27FC236}">
                <a16:creationId xmlns:a16="http://schemas.microsoft.com/office/drawing/2014/main" id="{2A203586-4A17-D010-1845-2D867976298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21079" y="1216026"/>
            <a:ext cx="10149840" cy="902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b="1" dirty="0"/>
              <a:t>Why make Changes</a:t>
            </a:r>
            <a:endParaRPr b="1" dirty="0"/>
          </a:p>
        </p:txBody>
      </p:sp>
      <p:sp>
        <p:nvSpPr>
          <p:cNvPr id="4" name="Google Shape;157;p1">
            <a:extLst>
              <a:ext uri="{FF2B5EF4-FFF2-40B4-BE49-F238E27FC236}">
                <a16:creationId xmlns:a16="http://schemas.microsoft.com/office/drawing/2014/main" id="{3E09A1C9-FB9F-545A-CA8E-AA60FCD87C1F}"/>
              </a:ext>
            </a:extLst>
          </p:cNvPr>
          <p:cNvSpPr txBox="1">
            <a:spLocks/>
          </p:cNvSpPr>
          <p:nvPr/>
        </p:nvSpPr>
        <p:spPr>
          <a:xfrm>
            <a:off x="1021079" y="2118812"/>
            <a:ext cx="10149839" cy="3645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 algn="l">
              <a:spcBef>
                <a:spcPts val="1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600" dirty="0"/>
              <a:t>Text is not well organized and is unclear in places</a:t>
            </a:r>
          </a:p>
          <a:p>
            <a:pPr marL="342900" indent="-342900" algn="l">
              <a:spcBef>
                <a:spcPts val="1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600" dirty="0"/>
              <a:t>There is no mechanism for rapid adoption of features that are of obvious benefit</a:t>
            </a:r>
          </a:p>
        </p:txBody>
      </p:sp>
      <p:pic>
        <p:nvPicPr>
          <p:cNvPr id="1026" name="Picture 2" descr="No Brainer&quot; Images – Browse 206 Stock Photos, Vectors, and Video | Adobe  Stock">
            <a:extLst>
              <a:ext uri="{FF2B5EF4-FFF2-40B4-BE49-F238E27FC236}">
                <a16:creationId xmlns:a16="http://schemas.microsoft.com/office/drawing/2014/main" id="{5B5A37BB-1836-E6E8-D0D3-7D56F0085B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8" y="4353891"/>
            <a:ext cx="3048000" cy="20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9571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>
          <a:extLst>
            <a:ext uri="{FF2B5EF4-FFF2-40B4-BE49-F238E27FC236}">
              <a16:creationId xmlns:a16="http://schemas.microsoft.com/office/drawing/2014/main" id="{DAE541DB-F2A3-E6AF-0FF8-9823A8492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">
            <a:extLst>
              <a:ext uri="{FF2B5EF4-FFF2-40B4-BE49-F238E27FC236}">
                <a16:creationId xmlns:a16="http://schemas.microsoft.com/office/drawing/2014/main" id="{8BC87F91-4EA9-B745-6BFF-16EE6A133B57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021079" y="1216026"/>
            <a:ext cx="10149840" cy="902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US" b="1" dirty="0"/>
              <a:t>Suggested Updates</a:t>
            </a:r>
            <a:endParaRPr b="1" dirty="0"/>
          </a:p>
        </p:txBody>
      </p:sp>
      <p:sp>
        <p:nvSpPr>
          <p:cNvPr id="4" name="Google Shape;157;p1">
            <a:extLst>
              <a:ext uri="{FF2B5EF4-FFF2-40B4-BE49-F238E27FC236}">
                <a16:creationId xmlns:a16="http://schemas.microsoft.com/office/drawing/2014/main" id="{323E5C5A-EABB-2CF9-B154-80B970D32C3A}"/>
              </a:ext>
            </a:extLst>
          </p:cNvPr>
          <p:cNvSpPr txBox="1">
            <a:spLocks/>
          </p:cNvSpPr>
          <p:nvPr/>
        </p:nvSpPr>
        <p:spPr>
          <a:xfrm>
            <a:off x="1021079" y="2118812"/>
            <a:ext cx="10149839" cy="36454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 algn="l">
              <a:spcBef>
                <a:spcPts val="1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600" dirty="0"/>
              <a:t>Reorganize content to make text more understandable</a:t>
            </a:r>
          </a:p>
          <a:p>
            <a:pPr marL="342900" indent="-342900" algn="l">
              <a:spcBef>
                <a:spcPts val="1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600" dirty="0"/>
              <a:t>Add a flowchart for both Type A and Type B proposals</a:t>
            </a:r>
          </a:p>
          <a:p>
            <a:pPr marL="342900" indent="-342900" algn="l">
              <a:spcBef>
                <a:spcPts val="12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3600" dirty="0"/>
              <a:t>Allow the WG lead to bypass the formal proposal review and proposal phase vote for Type A proposals with clear objectives and no requirements that need to be set </a:t>
            </a:r>
          </a:p>
        </p:txBody>
      </p:sp>
    </p:spTree>
    <p:extLst>
      <p:ext uri="{BB962C8B-B14F-4D97-AF65-F5344CB8AC3E}">
        <p14:creationId xmlns:p14="http://schemas.microsoft.com/office/powerpoint/2010/main" val="156265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87FB732-3423-1CDE-B368-0A429B552D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5446" y="883403"/>
            <a:ext cx="3440103" cy="583511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A0D216-D5A7-47AF-0F2B-C62140FEEA9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59828" y="887277"/>
            <a:ext cx="3348083" cy="597459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88C496C-0FD0-FD63-0D74-C2C3C5AA179D}"/>
              </a:ext>
            </a:extLst>
          </p:cNvPr>
          <p:cNvSpPr txBox="1"/>
          <p:nvPr/>
        </p:nvSpPr>
        <p:spPr>
          <a:xfrm>
            <a:off x="343209" y="1518834"/>
            <a:ext cx="1663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Type 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1535F12-9320-7E21-5EBD-E1835E357589}"/>
              </a:ext>
            </a:extLst>
          </p:cNvPr>
          <p:cNvSpPr txBox="1"/>
          <p:nvPr/>
        </p:nvSpPr>
        <p:spPr>
          <a:xfrm>
            <a:off x="6725928" y="1518834"/>
            <a:ext cx="1663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/>
              <a:t>Type B</a:t>
            </a:r>
          </a:p>
        </p:txBody>
      </p:sp>
    </p:spTree>
    <p:extLst>
      <p:ext uri="{BB962C8B-B14F-4D97-AF65-F5344CB8AC3E}">
        <p14:creationId xmlns:p14="http://schemas.microsoft.com/office/powerpoint/2010/main" val="203151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10708</TotalTime>
  <Words>94</Words>
  <Application>Microsoft Macintosh PowerPoint</Application>
  <PresentationFormat>Widescreen</PresentationFormat>
  <Paragraphs>11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Calibri</vt:lpstr>
      <vt:lpstr>Open Sans</vt:lpstr>
      <vt:lpstr>Arial</vt:lpstr>
      <vt:lpstr>Office Theme</vt:lpstr>
      <vt:lpstr>Custom Design</vt:lpstr>
      <vt:lpstr>Suggested Updates to  Framework for Adoption of Features within FDSN Working Groups </vt:lpstr>
      <vt:lpstr>Why make Changes</vt:lpstr>
      <vt:lpstr>Suggested Updates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</dc:title>
  <dc:creator>Florian Haslinger</dc:creator>
  <cp:lastModifiedBy>Jerry Carter</cp:lastModifiedBy>
  <cp:revision>17</cp:revision>
  <dcterms:created xsi:type="dcterms:W3CDTF">2015-06-26T07:37:02Z</dcterms:created>
  <dcterms:modified xsi:type="dcterms:W3CDTF">2025-08-31T08:37:15Z</dcterms:modified>
</cp:coreProperties>
</file>