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0" r:id="rId2"/>
  </p:sldMasterIdLst>
  <p:notesMasterIdLst>
    <p:notesMasterId r:id="rId8"/>
  </p:notesMasterIdLst>
  <p:sldIdLst>
    <p:sldId id="256" r:id="rId3"/>
    <p:sldId id="286" r:id="rId4"/>
    <p:sldId id="292" r:id="rId5"/>
    <p:sldId id="293" r:id="rId6"/>
    <p:sldId id="294" r:id="rId7"/>
  </p:sldIdLst>
  <p:sldSz cx="12192000" cy="6858000"/>
  <p:notesSz cx="6858000" cy="9144000"/>
  <p:embeddedFontLst>
    <p:embeddedFont>
      <p:font typeface="Open Sans" panose="020B0606030504020204" pitchFamily="34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6" roundtripDataSignature="AMtx7mhz/tuVi0cOKR6FjQgsl0I4+y0Km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98"/>
    <p:restoredTop sz="94751"/>
  </p:normalViewPr>
  <p:slideViewPr>
    <p:cSldViewPr snapToGrid="0">
      <p:cViewPr varScale="1">
        <p:scale>
          <a:sx n="82" d="100"/>
          <a:sy n="82" d="100"/>
        </p:scale>
        <p:origin x="168" y="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26" Type="http://customschemas.google.com/relationships/presentationmetadata" Target="metadata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font" Target="fonts/font4.fntdata"/><Relationship Id="rId2" Type="http://schemas.openxmlformats.org/officeDocument/2006/relationships/slideMaster" Target="slideMasters/slideMaster2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font" Target="fonts/font3.fntdata"/><Relationship Id="rId5" Type="http://schemas.openxmlformats.org/officeDocument/2006/relationships/slide" Target="slides/slide3.xml"/><Relationship Id="rId28" Type="http://schemas.openxmlformats.org/officeDocument/2006/relationships/viewProps" Target="viewProps.xml"/><Relationship Id="rId10" Type="http://schemas.openxmlformats.org/officeDocument/2006/relationships/font" Target="fonts/font2.fntdata"/><Relationship Id="rId4" Type="http://schemas.openxmlformats.org/officeDocument/2006/relationships/slide" Target="slides/slide2.xml"/><Relationship Id="rId9" Type="http://schemas.openxmlformats.org/officeDocument/2006/relationships/font" Target="fonts/font1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4"/>
          <p:cNvSpPr txBox="1">
            <a:spLocks noGrp="1"/>
          </p:cNvSpPr>
          <p:nvPr>
            <p:ph type="title"/>
          </p:nvPr>
        </p:nvSpPr>
        <p:spPr>
          <a:xfrm rot="5400000">
            <a:off x="7285038" y="1828800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body" idx="1"/>
          </p:nvPr>
        </p:nvSpPr>
        <p:spPr>
          <a:xfrm rot="5400000">
            <a:off x="1697039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6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6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90" name="Google Shape;90;p1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7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1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1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8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2" name="Google Shape;102;p1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1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1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9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9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108" name="Google Shape;108;p19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109" name="Google Shape;109;p1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0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0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5" name="Google Shape;115;p20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16" name="Google Shape;116;p20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7" name="Google Shape;117;p20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18" name="Google Shape;118;p2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2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2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2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2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3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23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30" name="Google Shape;130;p23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31" name="Google Shape;131;p2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2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2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4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24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7" name="Google Shape;137;p24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38" name="Google Shape;138;p2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2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2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5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3" name="Google Shape;143;p25"/>
          <p:cNvSpPr txBox="1">
            <a:spLocks noGrp="1"/>
          </p:cNvSpPr>
          <p:nvPr>
            <p:ph type="body" idx="1"/>
          </p:nvPr>
        </p:nvSpPr>
        <p:spPr>
          <a:xfrm rot="5400000">
            <a:off x="3833019" y="-1623219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4" name="Google Shape;144;p2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2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2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6"/>
          <p:cNvSpPr txBox="1">
            <a:spLocks noGrp="1"/>
          </p:cNvSpPr>
          <p:nvPr>
            <p:ph type="title"/>
          </p:nvPr>
        </p:nvSpPr>
        <p:spPr>
          <a:xfrm rot="5400000">
            <a:off x="7285038" y="1828800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26"/>
          <p:cNvSpPr txBox="1">
            <a:spLocks noGrp="1"/>
          </p:cNvSpPr>
          <p:nvPr>
            <p:ph type="body" idx="1"/>
          </p:nvPr>
        </p:nvSpPr>
        <p:spPr>
          <a:xfrm rot="5400000">
            <a:off x="1697039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0" name="Google Shape;150;p2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2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2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4" name="Google Shape;64;p12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3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body" idx="1"/>
          </p:nvPr>
        </p:nvSpPr>
        <p:spPr>
          <a:xfrm rot="5400000">
            <a:off x="3833019" y="-1623219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/>
          <p:nvPr/>
        </p:nvSpPr>
        <p:spPr>
          <a:xfrm>
            <a:off x="0" y="0"/>
            <a:ext cx="12192000" cy="108949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" name="Google Shape;7;p3" descr="Logo&#10;&#10;Description automatically generated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207524" y="105113"/>
            <a:ext cx="2225710" cy="8890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;p3"/>
          <p:cNvSpPr txBox="1"/>
          <p:nvPr/>
        </p:nvSpPr>
        <p:spPr>
          <a:xfrm>
            <a:off x="2645933" y="349525"/>
            <a:ext cx="9546000" cy="4002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International Federation of Digital Seismograph Networks</a:t>
            </a:r>
            <a:endParaRPr sz="1400" dirty="0"/>
          </a:p>
        </p:txBody>
      </p:sp>
      <p:sp>
        <p:nvSpPr>
          <p:cNvPr id="9" name="Google Shape;9;p3"/>
          <p:cNvSpPr txBox="1"/>
          <p:nvPr/>
        </p:nvSpPr>
        <p:spPr>
          <a:xfrm>
            <a:off x="0" y="6488688"/>
            <a:ext cx="1900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Open Sans"/>
                <a:ea typeface="Open Sans"/>
                <a:cs typeface="Open Sans"/>
                <a:sym typeface="Open Sans"/>
              </a:rPr>
              <a:t>A Commission of</a:t>
            </a:r>
            <a:endParaRPr sz="1200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0" name="Google Shape;10;p3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1900001" y="6508475"/>
            <a:ext cx="1649111" cy="29820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5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3" name="Google Shape;83;p15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1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Google Shape;85;p1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Google Shape;86;p1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"/>
          <p:cNvSpPr txBox="1">
            <a:spLocks noGrp="1"/>
          </p:cNvSpPr>
          <p:nvPr>
            <p:ph type="ctrTitle"/>
          </p:nvPr>
        </p:nvSpPr>
        <p:spPr>
          <a:xfrm>
            <a:off x="2209800" y="1704923"/>
            <a:ext cx="7772400" cy="2178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b="1" dirty="0"/>
              <a:t>Report of the ad hoc committee to recommend a FDSN Data Licensing Policy</a:t>
            </a:r>
            <a:r>
              <a:rPr lang="en-US" dirty="0"/>
              <a:t> </a:t>
            </a:r>
            <a:endParaRPr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449EBFAA-2664-A325-F81E-E67D8856D8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/>
              <a:t>ad hoc committee:</a:t>
            </a:r>
          </a:p>
          <a:p>
            <a:r>
              <a:rPr lang="en-US" sz="2400" dirty="0"/>
              <a:t>Jerry Carter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Mohamed </a:t>
            </a:r>
            <a:r>
              <a:rPr lang="en-US" sz="2400" dirty="0" err="1"/>
              <a:t>ElGabry</a:t>
            </a: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/>
              <a:t>Florian Haslinger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Javier Quinteros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C68D07-DA05-8AF8-9E09-73875B4CE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634" y="1280160"/>
            <a:ext cx="11141765" cy="4813082"/>
          </a:xfrm>
        </p:spPr>
        <p:txBody>
          <a:bodyPr>
            <a:normAutofit/>
          </a:bodyPr>
          <a:lstStyle/>
          <a:p>
            <a:pPr marL="25400" indent="0">
              <a:buNone/>
            </a:pPr>
            <a:r>
              <a:rPr lang="en-US" sz="5200" b="1" dirty="0"/>
              <a:t>Ad Hoc Committee Charge</a:t>
            </a:r>
          </a:p>
          <a:p>
            <a:pPr marL="25400" indent="0">
              <a:buNone/>
            </a:pPr>
            <a:endParaRPr lang="en-US" sz="2300" dirty="0"/>
          </a:p>
          <a:p>
            <a:pPr marL="2540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en-US" dirty="0"/>
              <a:t>“Formulate a concept/policy document which covers the reasons and background and how to implement licensing and redistribution. The committee should look internationally and should also decide on a time frame.” </a:t>
            </a:r>
          </a:p>
        </p:txBody>
      </p:sp>
    </p:spTree>
    <p:extLst>
      <p:ext uri="{BB962C8B-B14F-4D97-AF65-F5344CB8AC3E}">
        <p14:creationId xmlns:p14="http://schemas.microsoft.com/office/powerpoint/2010/main" val="2031518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F6425E-8942-0EC5-ADA0-949EEEA828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17A9C-B1CA-D7FF-C9BC-76B5446DEC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2098" y="1280160"/>
            <a:ext cx="10690301" cy="4813082"/>
          </a:xfrm>
        </p:spPr>
        <p:txBody>
          <a:bodyPr>
            <a:normAutofit lnSpcReduction="10000"/>
          </a:bodyPr>
          <a:lstStyle/>
          <a:p>
            <a:pPr marL="25400" indent="0">
              <a:buNone/>
            </a:pPr>
            <a:r>
              <a:rPr lang="en-US" sz="4800" b="1" dirty="0"/>
              <a:t>Ad Hoc Committee’s Policy Guides</a:t>
            </a:r>
            <a:endParaRPr lang="en-US" sz="2000" dirty="0"/>
          </a:p>
          <a:p>
            <a:pPr>
              <a:spcBef>
                <a:spcPts val="1200"/>
              </a:spcBef>
            </a:pPr>
            <a:r>
              <a:rPr lang="en-US" dirty="0"/>
              <a:t>Policy should complement FDSN’s stated goal of “pursuing free and open access to data”</a:t>
            </a:r>
            <a:r>
              <a:rPr lang="en-US" sz="2800" dirty="0"/>
              <a:t> </a:t>
            </a:r>
          </a:p>
          <a:p>
            <a:pPr>
              <a:spcBef>
                <a:spcPts val="1200"/>
              </a:spcBef>
            </a:pPr>
            <a:r>
              <a:rPr lang="en-US" dirty="0"/>
              <a:t>Policy should help satisfy one of the FAIR “Reusable” principles as published by GOFAIR: “(Meta)data are released with a clear and accessible data usage license”</a:t>
            </a:r>
          </a:p>
          <a:p>
            <a:pPr>
              <a:spcBef>
                <a:spcPts val="1200"/>
              </a:spcBef>
            </a:pPr>
            <a:r>
              <a:rPr lang="en-US" dirty="0"/>
              <a:t>Policy should encourage attribution for network operators who add value by their collection, quality control, and curation efforts</a:t>
            </a:r>
            <a:r>
              <a:rPr lang="en-US" sz="2800" dirty="0"/>
              <a:t> 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467092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A4B713-300E-5610-2035-7818CB4835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CB501-91E8-0D47-DC2F-D341C46DB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2098" y="1280160"/>
            <a:ext cx="10690301" cy="4813082"/>
          </a:xfrm>
        </p:spPr>
        <p:txBody>
          <a:bodyPr>
            <a:normAutofit/>
          </a:bodyPr>
          <a:lstStyle/>
          <a:p>
            <a:pPr marL="25400" indent="0">
              <a:buNone/>
            </a:pPr>
            <a:r>
              <a:rPr lang="en-US" sz="4800" b="1" dirty="0"/>
              <a:t>Proposed Policy</a:t>
            </a:r>
            <a:endParaRPr lang="en-US" sz="2000" dirty="0"/>
          </a:p>
          <a:p>
            <a:pPr>
              <a:spcBef>
                <a:spcPts val="1200"/>
              </a:spcBef>
            </a:pPr>
            <a:r>
              <a:rPr lang="en-US" sz="2900" dirty="0"/>
              <a:t>Recommend licensing data to require nothing more than attribution (e.g., CC BY 4.0)</a:t>
            </a:r>
          </a:p>
          <a:p>
            <a:pPr>
              <a:spcBef>
                <a:spcPts val="1200"/>
              </a:spcBef>
            </a:pPr>
            <a:r>
              <a:rPr lang="en-US" sz="2900" dirty="0"/>
              <a:t>Unacceptable license restrictions include </a:t>
            </a:r>
            <a:r>
              <a:rPr lang="en-US" dirty="0"/>
              <a:t>licensed under identical terms or not allowing derivatives or adaptations (e.g., CC BY SA, CC BY ND)</a:t>
            </a:r>
            <a:r>
              <a:rPr lang="en-US" sz="2800" dirty="0"/>
              <a:t> </a:t>
            </a:r>
            <a:endParaRPr lang="en-US" sz="2900" dirty="0"/>
          </a:p>
          <a:p>
            <a:pPr>
              <a:spcBef>
                <a:spcPts val="1200"/>
              </a:spcBef>
            </a:pPr>
            <a:r>
              <a:rPr lang="en-US" sz="2900" dirty="0"/>
              <a:t>Recommend that metadata be declared to be in the international public domain (CC0)</a:t>
            </a:r>
          </a:p>
        </p:txBody>
      </p:sp>
    </p:spTree>
    <p:extLst>
      <p:ext uri="{BB962C8B-B14F-4D97-AF65-F5344CB8AC3E}">
        <p14:creationId xmlns:p14="http://schemas.microsoft.com/office/powerpoint/2010/main" val="2524540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6B3CE4-62FE-1678-7260-D4F5AFB46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33DA0-3BBA-1853-3BDE-937CDCF4AB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2098" y="1280160"/>
            <a:ext cx="10690301" cy="4813082"/>
          </a:xfrm>
        </p:spPr>
        <p:txBody>
          <a:bodyPr>
            <a:normAutofit fontScale="92500" lnSpcReduction="10000"/>
          </a:bodyPr>
          <a:lstStyle/>
          <a:p>
            <a:pPr marL="25400" indent="0">
              <a:buNone/>
            </a:pPr>
            <a:r>
              <a:rPr lang="en-US" sz="4800" b="1" dirty="0"/>
              <a:t>Policy Implementation</a:t>
            </a:r>
            <a:endParaRPr lang="en-US" sz="2000" dirty="0"/>
          </a:p>
          <a:p>
            <a:pPr>
              <a:spcBef>
                <a:spcPts val="1200"/>
              </a:spcBef>
            </a:pPr>
            <a:r>
              <a:rPr lang="en-US" sz="2900" dirty="0"/>
              <a:t>Publish the policy on the FDSN website</a:t>
            </a:r>
          </a:p>
          <a:p>
            <a:pPr>
              <a:spcBef>
                <a:spcPts val="1200"/>
              </a:spcBef>
            </a:pPr>
            <a:r>
              <a:rPr lang="en-US" sz="2900" dirty="0"/>
              <a:t>Use FDSN website to declare licenses for both existing and new data (CC BY 4.0 preferred for data, CC0 preferred for metadata)</a:t>
            </a:r>
          </a:p>
          <a:p>
            <a:pPr>
              <a:spcBef>
                <a:spcPts val="1200"/>
              </a:spcBef>
            </a:pPr>
            <a:r>
              <a:rPr lang="en-US" sz="2900" dirty="0"/>
              <a:t>Send email from ExCom to all FDSN network operators encouraging them to declare licenses either through the website or by return email</a:t>
            </a:r>
          </a:p>
          <a:p>
            <a:pPr>
              <a:spcBef>
                <a:spcPts val="1200"/>
              </a:spcBef>
            </a:pPr>
            <a:r>
              <a:rPr lang="en-US" sz="2900" dirty="0"/>
              <a:t>Include license information in DOIs and in the metadata (for DOIs not minted by FDSN, the network operator must </a:t>
            </a:r>
            <a:r>
              <a:rPr lang="en-US" sz="2900"/>
              <a:t>update the DOI)</a:t>
            </a:r>
            <a:endParaRPr lang="en-US" sz="2900" dirty="0"/>
          </a:p>
          <a:p>
            <a:pPr>
              <a:spcBef>
                <a:spcPts val="1200"/>
              </a:spcBef>
            </a:pPr>
            <a:r>
              <a:rPr lang="en-US" sz="2900" dirty="0"/>
              <a:t>Implement as soon as practical after adoption</a:t>
            </a:r>
          </a:p>
        </p:txBody>
      </p:sp>
    </p:spTree>
    <p:extLst>
      <p:ext uri="{BB962C8B-B14F-4D97-AF65-F5344CB8AC3E}">
        <p14:creationId xmlns:p14="http://schemas.microsoft.com/office/powerpoint/2010/main" val="1519542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12121</TotalTime>
  <Words>287</Words>
  <Application>Microsoft Macintosh PowerPoint</Application>
  <PresentationFormat>Widescreen</PresentationFormat>
  <Paragraphs>23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Open Sans</vt:lpstr>
      <vt:lpstr>Arial</vt:lpstr>
      <vt:lpstr>Office Theme</vt:lpstr>
      <vt:lpstr>Custom Design</vt:lpstr>
      <vt:lpstr>Report of the ad hoc committee to recommend a FDSN Data Licensing Policy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</dc:title>
  <dc:creator>Florian Haslinger</dc:creator>
  <cp:lastModifiedBy>Jerry Carter</cp:lastModifiedBy>
  <cp:revision>20</cp:revision>
  <dcterms:created xsi:type="dcterms:W3CDTF">2015-06-26T07:37:02Z</dcterms:created>
  <dcterms:modified xsi:type="dcterms:W3CDTF">2025-08-31T09:30:44Z</dcterms:modified>
</cp:coreProperties>
</file>