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75" r:id="rId5"/>
    <p:sldId id="285" r:id="rId6"/>
    <p:sldId id="260" r:id="rId7"/>
    <p:sldId id="283" r:id="rId8"/>
    <p:sldId id="269" r:id="rId9"/>
    <p:sldId id="270" r:id="rId10"/>
    <p:sldId id="272" r:id="rId11"/>
    <p:sldId id="27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/tuVi0cOKR6FjQgsl0I4+y0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88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6CA4DE21-E9A8-AE90-ABC1-DBA7C0A4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>
            <a:extLst>
              <a:ext uri="{FF2B5EF4-FFF2-40B4-BE49-F238E27FC236}">
                <a16:creationId xmlns:a16="http://schemas.microsoft.com/office/drawing/2014/main" id="{B5B08521-4209-9A36-CD7B-5FAB759C1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>
            <a:extLst>
              <a:ext uri="{FF2B5EF4-FFF2-40B4-BE49-F238E27FC236}">
                <a16:creationId xmlns:a16="http://schemas.microsoft.com/office/drawing/2014/main" id="{0F9C05D6-C8AD-4A66-A0F0-6F3E52081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40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5"/>
          <p:cNvSpPr txBox="1"/>
          <p:nvPr/>
        </p:nvSpPr>
        <p:spPr>
          <a:xfrm>
            <a:off x="926075" y="1701975"/>
            <a:ext cx="76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8150" y="1814625"/>
            <a:ext cx="8359800" cy="4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38125" y="1138825"/>
            <a:ext cx="83598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9144000" cy="10894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3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5643" y="105113"/>
            <a:ext cx="18288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"/>
          <p:cNvSpPr txBox="1"/>
          <p:nvPr/>
        </p:nvSpPr>
        <p:spPr>
          <a:xfrm>
            <a:off x="1984450" y="349525"/>
            <a:ext cx="7159500" cy="40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Federation of Digital Seismograph Networks</a:t>
            </a:r>
            <a:endParaRPr/>
          </a:p>
        </p:txBody>
      </p:sp>
      <p:sp>
        <p:nvSpPr>
          <p:cNvPr id="9" name="Google Shape;9;p3"/>
          <p:cNvSpPr txBox="1"/>
          <p:nvPr/>
        </p:nvSpPr>
        <p:spPr>
          <a:xfrm>
            <a:off x="0" y="6488688"/>
            <a:ext cx="142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A Commission of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25000" y="6540002"/>
            <a:ext cx="1425075" cy="266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D5C7-AC62-F86B-1812-8B68B4D24314}"/>
              </a:ext>
            </a:extLst>
          </p:cNvPr>
          <p:cNvSpPr txBox="1">
            <a:spLocks/>
          </p:cNvSpPr>
          <p:nvPr/>
        </p:nvSpPr>
        <p:spPr>
          <a:xfrm>
            <a:off x="777815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FDSN Steering Committee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CCF12C3-7FEE-D423-503F-146836748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98011"/>
            <a:ext cx="6400800" cy="1752600"/>
          </a:xfrm>
        </p:spPr>
        <p:txBody>
          <a:bodyPr/>
          <a:lstStyle/>
          <a:p>
            <a:r>
              <a:rPr lang="en-US" dirty="0"/>
              <a:t>Closing Plenary Meeting</a:t>
            </a:r>
          </a:p>
          <a:p>
            <a:r>
              <a:rPr lang="en-US" b="1" dirty="0"/>
              <a:t>IAGA / IASPEI 2025</a:t>
            </a:r>
          </a:p>
          <a:p>
            <a:r>
              <a:rPr lang="en-US" dirty="0"/>
              <a:t>Lisbon (Auditorium A.0.6) </a:t>
            </a:r>
          </a:p>
          <a:p>
            <a:r>
              <a:rPr lang="en-GB" dirty="0"/>
              <a:t>05 September @ 12:30 – 14:00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0D2D41-174B-6A76-67DD-99C47286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51" y="2967487"/>
            <a:ext cx="3036498" cy="923026"/>
          </a:xfrm>
        </p:spPr>
        <p:txBody>
          <a:bodyPr/>
          <a:lstStyle/>
          <a:p>
            <a:r>
              <a:rPr lang="en-ZA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731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/>
        </p:nvSpPr>
        <p:spPr>
          <a:xfrm>
            <a:off x="622375" y="1860300"/>
            <a:ext cx="77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04AF6-0F7B-A8C3-07B3-418E3646A7CB}"/>
              </a:ext>
            </a:extLst>
          </p:cNvPr>
          <p:cNvSpPr txBox="1"/>
          <p:nvPr/>
        </p:nvSpPr>
        <p:spPr>
          <a:xfrm>
            <a:off x="2118733" y="952391"/>
            <a:ext cx="428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Agenda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F9B4E-991F-9D2C-F8A4-F3EFB9409C2B}"/>
              </a:ext>
            </a:extLst>
          </p:cNvPr>
          <p:cNvSpPr txBox="1"/>
          <p:nvPr/>
        </p:nvSpPr>
        <p:spPr>
          <a:xfrm>
            <a:off x="549840" y="1624701"/>
            <a:ext cx="82030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Opening</a:t>
            </a:r>
          </a:p>
          <a:p>
            <a:pPr marL="342900" indent="-342900">
              <a:buAutoNum type="arabicPeriod"/>
            </a:pPr>
            <a:r>
              <a:rPr lang="en-US" sz="2400" dirty="0"/>
              <a:t>Adoption of the agenda</a:t>
            </a:r>
          </a:p>
          <a:p>
            <a:pPr marL="342900" indent="-342900">
              <a:buAutoNum type="arabicPeriod"/>
            </a:pPr>
            <a:r>
              <a:rPr lang="en-US" sz="2400" dirty="0"/>
              <a:t>Executive Committee Election</a:t>
            </a:r>
          </a:p>
          <a:p>
            <a:pPr marL="342900" indent="-342900">
              <a:buAutoNum type="arabicPeriod"/>
            </a:pPr>
            <a:r>
              <a:rPr lang="en-ZA" sz="2400" dirty="0"/>
              <a:t>Working Group reports and recommendations</a:t>
            </a:r>
          </a:p>
          <a:p>
            <a:pPr marL="342900" lvl="6" indent="-342900">
              <a:buFont typeface="+mj-lt"/>
              <a:buAutoNum type="alphaLcParenR"/>
            </a:pPr>
            <a:r>
              <a:rPr lang="en-ZA" sz="1800" dirty="0"/>
              <a:t>WG I</a:t>
            </a:r>
          </a:p>
          <a:p>
            <a:pPr marL="342900" lvl="6" indent="-342900">
              <a:buFont typeface="+mj-lt"/>
              <a:buAutoNum type="alphaLcParenR"/>
            </a:pPr>
            <a:r>
              <a:rPr lang="en-ZA" sz="1800" dirty="0"/>
              <a:t>WG II</a:t>
            </a:r>
          </a:p>
          <a:p>
            <a:pPr marL="342900" lvl="6" indent="-342900">
              <a:buFont typeface="+mj-lt"/>
              <a:buAutoNum type="alphaLcParenR"/>
            </a:pPr>
            <a:r>
              <a:rPr lang="en-ZA" sz="1800" dirty="0"/>
              <a:t>WG III</a:t>
            </a:r>
          </a:p>
          <a:p>
            <a:pPr marL="342900" lvl="6" indent="-342900">
              <a:buFont typeface="+mj-lt"/>
              <a:buAutoNum type="alphaLcParenR"/>
            </a:pPr>
            <a:r>
              <a:rPr lang="en-ZA" sz="1800" strike="sngStrike" dirty="0"/>
              <a:t>WG IV</a:t>
            </a:r>
          </a:p>
          <a:p>
            <a:pPr marL="342900" lvl="6" indent="-342900">
              <a:buFont typeface="+mj-lt"/>
              <a:buAutoNum type="alphaLcParenR"/>
            </a:pPr>
            <a:r>
              <a:rPr lang="en-ZA" sz="1800" dirty="0"/>
              <a:t>WG V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addition of WG on legacy seismic data</a:t>
            </a:r>
          </a:p>
          <a:p>
            <a:pPr marL="342900" indent="-342900">
              <a:buAutoNum type="arabicPeriod"/>
            </a:pPr>
            <a:r>
              <a:rPr lang="en-ZA" sz="2400" dirty="0"/>
              <a:t>Resolutions </a:t>
            </a:r>
          </a:p>
          <a:p>
            <a:pPr marL="342900" indent="-342900">
              <a:buAutoNum type="arabicPeriod"/>
            </a:pPr>
            <a:r>
              <a:rPr lang="en-ZA" sz="2400" dirty="0"/>
              <a:t>Any other business</a:t>
            </a:r>
          </a:p>
          <a:p>
            <a:r>
              <a:rPr lang="en-ZA" dirty="0"/>
              <a:t>  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AA386B-53A8-B9B6-454C-6FD6B5EEED87}"/>
              </a:ext>
            </a:extLst>
          </p:cNvPr>
          <p:cNvSpPr txBox="1"/>
          <p:nvPr/>
        </p:nvSpPr>
        <p:spPr>
          <a:xfrm>
            <a:off x="606113" y="1861616"/>
            <a:ext cx="81825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slate:	</a:t>
            </a:r>
            <a:r>
              <a:rPr lang="en-US" sz="2000" b="1" u="sng" dirty="0"/>
              <a:t>Chair</a:t>
            </a:r>
            <a:r>
              <a:rPr lang="en-ZA" sz="2000" dirty="0"/>
              <a:t> 		</a:t>
            </a:r>
            <a:r>
              <a:rPr lang="en-US" sz="2000" dirty="0"/>
              <a:t>Michelle Grobbelaar </a:t>
            </a:r>
          </a:p>
          <a:p>
            <a:r>
              <a:rPr lang="en-US" sz="2000" dirty="0"/>
              <a:t>		</a:t>
            </a:r>
            <a:r>
              <a:rPr lang="en-US" sz="2000" b="1" dirty="0"/>
              <a:t>Secretary	</a:t>
            </a:r>
            <a:r>
              <a:rPr lang="en-US" sz="2000" dirty="0"/>
              <a:t>Nick Ackerley</a:t>
            </a:r>
            <a:endParaRPr lang="en-US" sz="800" dirty="0"/>
          </a:p>
          <a:p>
            <a:pPr lvl="1"/>
            <a:r>
              <a:rPr lang="en-US" sz="2000" b="1" dirty="0"/>
              <a:t>		</a:t>
            </a:r>
            <a:r>
              <a:rPr lang="en-US" sz="2000" b="1" u="sng" dirty="0"/>
              <a:t>WG 1 </a:t>
            </a:r>
            <a:r>
              <a:rPr lang="en-US" sz="2000" b="1" dirty="0"/>
              <a:t>	</a:t>
            </a:r>
            <a:r>
              <a:rPr lang="en-US" sz="2000" u="sng" dirty="0"/>
              <a:t>Chair</a:t>
            </a:r>
            <a:r>
              <a:rPr lang="en-US" sz="2000" dirty="0"/>
              <a:t>: 	</a:t>
            </a:r>
            <a:r>
              <a:rPr lang="en-ZA" sz="2000" dirty="0"/>
              <a:t>Wen-Tzong Liang</a:t>
            </a:r>
            <a:br>
              <a:rPr lang="en-US" sz="2000" dirty="0"/>
            </a:br>
            <a:r>
              <a:rPr lang="en-US" sz="2000" dirty="0"/>
              <a:t>			Vice-Chair: </a:t>
            </a:r>
            <a:r>
              <a:rPr lang="en-ZA" sz="2000" dirty="0"/>
              <a:t>Ludek Vecsey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/>
              <a:t>		WG 2</a:t>
            </a:r>
            <a:r>
              <a:rPr lang="en-US" sz="2000" dirty="0"/>
              <a:t>	Chair: </a:t>
            </a:r>
            <a:r>
              <a:rPr lang="en-ZA" sz="2000" dirty="0"/>
              <a:t>Javier Quinteros </a:t>
            </a:r>
          </a:p>
          <a:p>
            <a:pPr lvl="1"/>
            <a:r>
              <a:rPr lang="en-US" sz="2000" dirty="0"/>
              <a:t>			Vice-Chair: </a:t>
            </a:r>
            <a:r>
              <a:rPr lang="en-ZA" sz="2000" dirty="0"/>
              <a:t>Philip Crotwell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3</a:t>
            </a:r>
            <a:r>
              <a:rPr lang="en-US" sz="2000" dirty="0"/>
              <a:t>	Chair: </a:t>
            </a:r>
            <a:r>
              <a:rPr lang="en-ZA" sz="2000" dirty="0"/>
              <a:t>Chad Trabant </a:t>
            </a:r>
            <a:endParaRPr lang="en-US" sz="2000" dirty="0"/>
          </a:p>
          <a:p>
            <a:pPr lvl="4"/>
            <a:r>
              <a:rPr lang="en-US" sz="2000" dirty="0"/>
              <a:t>			Vice-Chair: Marcelo Bianchi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4</a:t>
            </a:r>
            <a:r>
              <a:rPr lang="en-US" sz="2000" dirty="0"/>
              <a:t>	Chair: </a:t>
            </a:r>
            <a:r>
              <a:rPr lang="en-ZA" sz="2000" dirty="0"/>
              <a:t>Spiro Spiliopoulos</a:t>
            </a:r>
            <a:endParaRPr lang="en-US" sz="2000" dirty="0"/>
          </a:p>
          <a:p>
            <a:pPr lvl="4"/>
            <a:r>
              <a:rPr lang="en-US" sz="2000" dirty="0"/>
              <a:t>			Vice-Chair: Steven Myers</a:t>
            </a:r>
          </a:p>
          <a:p>
            <a:pPr lvl="4"/>
            <a:endParaRPr lang="en-US" sz="800" dirty="0"/>
          </a:p>
          <a:p>
            <a:pPr lvl="4"/>
            <a:r>
              <a:rPr lang="en-US" sz="2000" b="1" dirty="0"/>
              <a:t>		WG 5</a:t>
            </a:r>
            <a:r>
              <a:rPr lang="en-US" sz="2000" dirty="0"/>
              <a:t>	Chair: </a:t>
            </a:r>
            <a:r>
              <a:rPr lang="en-ZA" sz="2000" dirty="0"/>
              <a:t>Joel Simon</a:t>
            </a:r>
            <a:endParaRPr lang="en-US" sz="2000" dirty="0"/>
          </a:p>
          <a:p>
            <a:pPr lvl="4"/>
            <a:r>
              <a:rPr lang="en-US" sz="2000" dirty="0"/>
              <a:t>			Vice-Chair: </a:t>
            </a:r>
            <a:r>
              <a:rPr lang="en-ZA" sz="2000" dirty="0" err="1"/>
              <a:t>Yinshuang</a:t>
            </a:r>
            <a:r>
              <a:rPr lang="en-ZA" sz="2000" dirty="0"/>
              <a:t> Ai</a:t>
            </a:r>
            <a:endParaRPr lang="en-US" sz="2000" dirty="0"/>
          </a:p>
          <a:p>
            <a:pPr lvl="4"/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BCE3-550F-D814-CFDB-FAD9AABF556B}"/>
              </a:ext>
            </a:extLst>
          </p:cNvPr>
          <p:cNvSpPr txBox="1"/>
          <p:nvPr/>
        </p:nvSpPr>
        <p:spPr>
          <a:xfrm>
            <a:off x="261728" y="1076339"/>
            <a:ext cx="870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(3) Executive Committee Election</a:t>
            </a:r>
          </a:p>
        </p:txBody>
      </p:sp>
    </p:spTree>
    <p:extLst>
      <p:ext uri="{BB962C8B-B14F-4D97-AF65-F5344CB8AC3E}">
        <p14:creationId xmlns:p14="http://schemas.microsoft.com/office/powerpoint/2010/main" val="314006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7F75-924E-5CFA-74FA-6FB0D46E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A3DDE-1B5B-C1E6-A18D-08BE09427E9B}"/>
              </a:ext>
            </a:extLst>
          </p:cNvPr>
          <p:cNvSpPr txBox="1"/>
          <p:nvPr/>
        </p:nvSpPr>
        <p:spPr>
          <a:xfrm>
            <a:off x="379828" y="1960091"/>
            <a:ext cx="8535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Nominations:	</a:t>
            </a:r>
          </a:p>
          <a:p>
            <a:r>
              <a:rPr lang="en-US" sz="2400" b="1" dirty="0"/>
              <a:t>		Chair</a:t>
            </a:r>
            <a:r>
              <a:rPr lang="en-ZA" sz="2400" dirty="0"/>
              <a:t> 		</a:t>
            </a:r>
            <a:r>
              <a:rPr lang="en-US" sz="2400" dirty="0"/>
              <a:t>Tim Ahern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b="1" dirty="0"/>
              <a:t>Treasurer	</a:t>
            </a:r>
            <a:r>
              <a:rPr lang="nl-NL" sz="2400" dirty="0"/>
              <a:t>Reinoud Sleeman</a:t>
            </a:r>
          </a:p>
          <a:p>
            <a:endParaRPr lang="en-US" sz="2400" dirty="0"/>
          </a:p>
          <a:p>
            <a:pPr lvl="1"/>
            <a:r>
              <a:rPr lang="en-US" sz="2400" b="1" dirty="0"/>
              <a:t>		WG1 Chair</a:t>
            </a:r>
            <a:r>
              <a:rPr lang="en-US" sz="2400" dirty="0"/>
              <a:t> 	</a:t>
            </a:r>
            <a:r>
              <a:rPr lang="en-ZA" sz="2400" dirty="0"/>
              <a:t>Wen-</a:t>
            </a:r>
            <a:r>
              <a:rPr lang="en-ZA" sz="2400" dirty="0" err="1"/>
              <a:t>Tzong</a:t>
            </a:r>
            <a:r>
              <a:rPr lang="en-ZA" sz="2400" dirty="0"/>
              <a:t> Liang</a:t>
            </a:r>
          </a:p>
          <a:p>
            <a:pPr lvl="1"/>
            <a:endParaRPr lang="en-ZA" sz="2400" dirty="0"/>
          </a:p>
          <a:p>
            <a:pPr lvl="1"/>
            <a:r>
              <a:rPr lang="en-ZA" sz="2400" dirty="0"/>
              <a:t>Elections </a:t>
            </a:r>
            <a:r>
              <a:rPr lang="en-US" sz="2400" dirty="0"/>
              <a:t>today</a:t>
            </a:r>
            <a:r>
              <a:rPr lang="en-US" sz="2000" dirty="0"/>
              <a:t>			</a:t>
            </a:r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4D3E7-1F1A-EFDC-6DB1-B5739D313113}"/>
              </a:ext>
            </a:extLst>
          </p:cNvPr>
          <p:cNvSpPr txBox="1"/>
          <p:nvPr/>
        </p:nvSpPr>
        <p:spPr>
          <a:xfrm>
            <a:off x="261728" y="1076339"/>
            <a:ext cx="870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(3) Executive Committee Election</a:t>
            </a:r>
          </a:p>
        </p:txBody>
      </p:sp>
    </p:spTree>
    <p:extLst>
      <p:ext uri="{BB962C8B-B14F-4D97-AF65-F5344CB8AC3E}">
        <p14:creationId xmlns:p14="http://schemas.microsoft.com/office/powerpoint/2010/main" val="643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F7A80-82E9-F2D1-5274-49E78C37F422}"/>
              </a:ext>
            </a:extLst>
          </p:cNvPr>
          <p:cNvSpPr/>
          <p:nvPr/>
        </p:nvSpPr>
        <p:spPr>
          <a:xfrm>
            <a:off x="437322" y="1497496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(4) </a:t>
            </a:r>
            <a:r>
              <a:rPr lang="en-ZA" sz="2400" dirty="0"/>
              <a:t>Working Group reports and recommendations</a:t>
            </a:r>
          </a:p>
          <a:p>
            <a:endParaRPr lang="en-ZA" sz="2400" dirty="0"/>
          </a:p>
          <a:p>
            <a:pPr marL="342900" indent="-342900">
              <a:buFont typeface="+mj-lt"/>
              <a:buAutoNum type="alphaLcParenR"/>
            </a:pPr>
            <a:r>
              <a:rPr lang="en-ZA" sz="2400" dirty="0"/>
              <a:t>WG I</a:t>
            </a:r>
          </a:p>
          <a:p>
            <a:pPr marL="342900" indent="-342900">
              <a:buFont typeface="+mj-lt"/>
              <a:buAutoNum type="alphaLcParenR"/>
            </a:pPr>
            <a:r>
              <a:rPr lang="en-ZA" sz="2400" dirty="0"/>
              <a:t>WG II</a:t>
            </a:r>
          </a:p>
          <a:p>
            <a:pPr marL="342900" indent="-342900">
              <a:buFont typeface="+mj-lt"/>
              <a:buAutoNum type="alphaLcParenR"/>
            </a:pPr>
            <a:r>
              <a:rPr lang="en-ZA" sz="2400" dirty="0"/>
              <a:t>WG III</a:t>
            </a:r>
          </a:p>
          <a:p>
            <a:pPr marL="342900" indent="-342900">
              <a:buFont typeface="+mj-lt"/>
              <a:buAutoNum type="alphaLcParenR"/>
            </a:pPr>
            <a:r>
              <a:rPr lang="en-ZA" sz="2400" dirty="0"/>
              <a:t>WG IV</a:t>
            </a:r>
          </a:p>
          <a:p>
            <a:pPr marL="342900" indent="-342900">
              <a:buFont typeface="+mj-lt"/>
              <a:buAutoNum type="alphaLcParenR"/>
            </a:pPr>
            <a:r>
              <a:rPr lang="en-ZA" sz="2400" dirty="0"/>
              <a:t>WG V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5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6DA8926B-6D1B-CD74-95C8-D4B07474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>
            <a:extLst>
              <a:ext uri="{FF2B5EF4-FFF2-40B4-BE49-F238E27FC236}">
                <a16:creationId xmlns:a16="http://schemas.microsoft.com/office/drawing/2014/main" id="{80AB5F5D-68F8-805C-7021-F99DDD26CAA5}"/>
              </a:ext>
            </a:extLst>
          </p:cNvPr>
          <p:cNvSpPr txBox="1"/>
          <p:nvPr/>
        </p:nvSpPr>
        <p:spPr>
          <a:xfrm>
            <a:off x="253218" y="1580885"/>
            <a:ext cx="8454684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2000" dirty="0"/>
              <a:t>Aims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International coordination of activities of groups that wish to share holdings of legacy seismograms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Facilitation of open access to that same data</a:t>
            </a:r>
          </a:p>
          <a:p>
            <a:endParaRPr lang="en-CA" sz="2000" dirty="0"/>
          </a:p>
          <a:p>
            <a:r>
              <a:rPr lang="en-CA" sz="2000" dirty="0"/>
              <a:t>Areas of interest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Methods for </a:t>
            </a:r>
            <a:r>
              <a:rPr lang="en-US" sz="2000" b="1"/>
              <a:t>scanning</a:t>
            </a:r>
            <a:r>
              <a:rPr lang="en-US" sz="2000"/>
              <a:t> legacy </a:t>
            </a:r>
            <a:r>
              <a:rPr lang="en-US" sz="2000" dirty="0"/>
              <a:t>seismograms into image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Methods for </a:t>
            </a:r>
            <a:r>
              <a:rPr lang="en-US" sz="2000" b="1" dirty="0"/>
              <a:t>vectorizing</a:t>
            </a:r>
            <a:r>
              <a:rPr lang="en-US" sz="2000" dirty="0"/>
              <a:t> scanned images into time series files (likely </a:t>
            </a:r>
            <a:r>
              <a:rPr lang="en-US" sz="2000" dirty="0" err="1"/>
              <a:t>miniSEED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Hosting of an </a:t>
            </a:r>
            <a:r>
              <a:rPr lang="en-CA" sz="2000" b="1" dirty="0"/>
              <a:t>inventory</a:t>
            </a:r>
            <a:r>
              <a:rPr lang="en-CA" sz="2000" dirty="0"/>
              <a:t> of scanning services and vectorization software on the FDSN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 of a </a:t>
            </a:r>
            <a:r>
              <a:rPr lang="en-US" sz="2000" b="1" dirty="0"/>
              <a:t>scanned seismogram database </a:t>
            </a:r>
            <a:r>
              <a:rPr lang="en-US" sz="2000" dirty="0"/>
              <a:t>of international holdings (vectorized or not)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 of any necessary </a:t>
            </a:r>
            <a:r>
              <a:rPr lang="en-US" sz="2000" b="1" dirty="0"/>
              <a:t>extensions to </a:t>
            </a:r>
            <a:r>
              <a:rPr lang="en-US" sz="2000" b="1" dirty="0" err="1"/>
              <a:t>StationXML</a:t>
            </a:r>
            <a:r>
              <a:rPr lang="en-US" sz="2000" b="1" dirty="0"/>
              <a:t> </a:t>
            </a:r>
            <a:r>
              <a:rPr lang="en-US" sz="2000" dirty="0"/>
              <a:t>to represent relevant instrument 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Promotion of </a:t>
            </a:r>
            <a:r>
              <a:rPr lang="en-CA" sz="2000" b="1" dirty="0"/>
              <a:t>best practices</a:t>
            </a:r>
            <a:endParaRPr lang="en-C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F76FE-3625-2CBA-CEAF-F5620D181E23}"/>
              </a:ext>
            </a:extLst>
          </p:cNvPr>
          <p:cNvSpPr txBox="1"/>
          <p:nvPr/>
        </p:nvSpPr>
        <p:spPr>
          <a:xfrm>
            <a:off x="0" y="994302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5. Proposed New Working Group: Legacy Seismic Data</a:t>
            </a:r>
          </a:p>
          <a:p>
            <a:pPr algn="ctr"/>
            <a:r>
              <a:rPr lang="en-ZA" dirty="0"/>
              <a:t> 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547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826E3-404E-0FFA-3B08-617B1C55B2DC}"/>
              </a:ext>
            </a:extLst>
          </p:cNvPr>
          <p:cNvSpPr txBox="1"/>
          <p:nvPr/>
        </p:nvSpPr>
        <p:spPr>
          <a:xfrm>
            <a:off x="364574" y="1094833"/>
            <a:ext cx="8727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Task group vs.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best to collaborate with other commissions, e.g. </a:t>
            </a:r>
            <a:r>
              <a:rPr lang="en-US" sz="2400" dirty="0" err="1"/>
              <a:t>CoSOI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76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8DBE7-A430-16DE-0909-9755EF254C41}"/>
              </a:ext>
            </a:extLst>
          </p:cNvPr>
          <p:cNvSpPr txBox="1"/>
          <p:nvPr/>
        </p:nvSpPr>
        <p:spPr>
          <a:xfrm>
            <a:off x="364574" y="1094833"/>
            <a:ext cx="84844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(6) </a:t>
            </a:r>
            <a:r>
              <a:rPr lang="en-ZA" sz="2000" dirty="0"/>
              <a:t>Resolutions</a:t>
            </a:r>
          </a:p>
          <a:p>
            <a:endParaRPr lang="en-ZA" sz="2000" dirty="0"/>
          </a:p>
          <a:p>
            <a:r>
              <a:rPr lang="en-ZA" sz="2000" dirty="0"/>
              <a:t>a) To form a task group under the executive committee to review the scope of work relating to legacy seismogram data along with </a:t>
            </a:r>
            <a:r>
              <a:rPr lang="en-ZA" sz="2000" dirty="0" err="1"/>
              <a:t>CoSOI</a:t>
            </a:r>
            <a:r>
              <a:rPr lang="en-ZA" sz="2000" dirty="0"/>
              <a:t>. </a:t>
            </a:r>
          </a:p>
          <a:p>
            <a:endParaRPr lang="en-ZA" sz="2000" dirty="0"/>
          </a:p>
          <a:p>
            <a:r>
              <a:rPr lang="en-ZA" sz="2000" dirty="0"/>
              <a:t>b) To dissolve WG4 – main purpose related to commissioning of IMS – this is complete.</a:t>
            </a:r>
          </a:p>
          <a:p>
            <a:endParaRPr lang="en-ZA" sz="2000" dirty="0"/>
          </a:p>
          <a:p>
            <a:r>
              <a:rPr lang="en-ZA" sz="2000" dirty="0"/>
              <a:t>c) To adopt updated framework for proposals. </a:t>
            </a:r>
          </a:p>
          <a:p>
            <a:endParaRPr lang="en-ZA" sz="2000" dirty="0"/>
          </a:p>
          <a:p>
            <a:r>
              <a:rPr lang="en-ZA" sz="2000" dirty="0"/>
              <a:t>d) To adopt proposed recommendations for licensing.</a:t>
            </a:r>
          </a:p>
          <a:p>
            <a:endParaRPr lang="en-ZA" sz="2000" dirty="0"/>
          </a:p>
          <a:p>
            <a:r>
              <a:rPr lang="en-ZA" sz="2000" dirty="0"/>
              <a:t>e) To adopt a voting system more sophisticated than counting emails.</a:t>
            </a:r>
          </a:p>
          <a:p>
            <a:endParaRPr lang="en-ZA" sz="2000" dirty="0"/>
          </a:p>
          <a:p>
            <a:r>
              <a:rPr lang="en-ZA" sz="2000" dirty="0"/>
              <a:t>f) To have open calls for nominations at least 6 months before meetings.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7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2074DC-5E91-E761-E40C-C85B0C932181}"/>
              </a:ext>
            </a:extLst>
          </p:cNvPr>
          <p:cNvSpPr txBox="1"/>
          <p:nvPr/>
        </p:nvSpPr>
        <p:spPr>
          <a:xfrm>
            <a:off x="374987" y="1259316"/>
            <a:ext cx="32656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(7) </a:t>
            </a:r>
            <a:r>
              <a:rPr lang="en-ZA" sz="2400" dirty="0"/>
              <a:t>Any other business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77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5c95b33-90ca-49d5-b644-288b930b912b}" enabled="0" method="" siteId="{05c95b33-90ca-49d5-b644-288b930b912b}" removed="1"/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445</Words>
  <Application>Microsoft Office PowerPoint</Application>
  <PresentationFormat>On-screen Show (4:3)</PresentationFormat>
  <Paragraphs>87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Open Sans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</dc:title>
  <dc:creator>Florian Haslinger</dc:creator>
  <cp:lastModifiedBy>User</cp:lastModifiedBy>
  <cp:revision>38</cp:revision>
  <dcterms:created xsi:type="dcterms:W3CDTF">2015-06-26T07:37:02Z</dcterms:created>
  <dcterms:modified xsi:type="dcterms:W3CDTF">2025-09-05T13:18:13Z</dcterms:modified>
</cp:coreProperties>
</file>